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71" r:id="rId5"/>
    <p:sldId id="260" r:id="rId6"/>
    <p:sldId id="261" r:id="rId7"/>
    <p:sldId id="262" r:id="rId8"/>
    <p:sldId id="272" r:id="rId9"/>
    <p:sldId id="273" r:id="rId10"/>
    <p:sldId id="274" r:id="rId11"/>
    <p:sldId id="275" r:id="rId12"/>
    <p:sldId id="277" r:id="rId13"/>
    <p:sldId id="263" r:id="rId14"/>
    <p:sldId id="264" r:id="rId15"/>
    <p:sldId id="265" r:id="rId16"/>
    <p:sldId id="266" r:id="rId17"/>
    <p:sldId id="267" r:id="rId18"/>
    <p:sldId id="269" r:id="rId19"/>
    <p:sldId id="270" r:id="rId20"/>
    <p:sldId id="280" r:id="rId21"/>
    <p:sldId id="279" r:id="rId22"/>
    <p:sldId id="281" r:id="rId23"/>
    <p:sldId id="292" r:id="rId24"/>
    <p:sldId id="293" r:id="rId25"/>
    <p:sldId id="294" r:id="rId26"/>
    <p:sldId id="295" r:id="rId27"/>
    <p:sldId id="299" r:id="rId28"/>
    <p:sldId id="296" r:id="rId29"/>
    <p:sldId id="300" r:id="rId30"/>
    <p:sldId id="301" r:id="rId31"/>
    <p:sldId id="297" r:id="rId32"/>
    <p:sldId id="298" r:id="rId33"/>
    <p:sldId id="286" r:id="rId34"/>
    <p:sldId id="287" r:id="rId35"/>
    <p:sldId id="288" r:id="rId36"/>
    <p:sldId id="291" r:id="rId37"/>
    <p:sldId id="290" r:id="rId38"/>
    <p:sldId id="289" r:id="rId39"/>
    <p:sldId id="282" r:id="rId40"/>
    <p:sldId id="285" r:id="rId41"/>
    <p:sldId id="283" r:id="rId42"/>
    <p:sldId id="284" r:id="rId43"/>
    <p:sldId id="302" r:id="rId44"/>
    <p:sldId id="26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5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smtClean="0"/>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E37F8C-2FD1-440F-BBF4-33FA70A7E3D9}"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0A9E2759-3B59-4A56-9134-266355CCDB05}" type="slidenum">
              <a:rPr lang="en-IN" smtClean="0"/>
              <a:t>‹#›</a:t>
            </a:fld>
            <a:endParaRPr lang="en-IN"/>
          </a:p>
        </p:txBody>
      </p:sp>
    </p:spTree>
    <p:extLst>
      <p:ext uri="{BB962C8B-B14F-4D97-AF65-F5344CB8AC3E}">
        <p14:creationId xmlns:p14="http://schemas.microsoft.com/office/powerpoint/2010/main" val="9881407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E37F8C-2FD1-440F-BBF4-33FA70A7E3D9}"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399264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E37F8C-2FD1-440F-BBF4-33FA70A7E3D9}"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2966126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3E37F8C-2FD1-440F-BBF4-33FA70A7E3D9}" type="datetimeFigureOut">
              <a:rPr lang="en-IN" smtClean="0"/>
              <a:t>11-05-2020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2034608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smtClean="0"/>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83E37F8C-2FD1-440F-BBF4-33FA70A7E3D9}" type="datetimeFigureOut">
              <a:rPr lang="en-IN" smtClean="0"/>
              <a:t>11-05-2020</a:t>
            </a:fld>
            <a:endParaRPr lang="en-IN"/>
          </a:p>
        </p:txBody>
      </p:sp>
      <p:sp>
        <p:nvSpPr>
          <p:cNvPr id="5" name="Footer Placeholder 4"/>
          <p:cNvSpPr>
            <a:spLocks noGrp="1"/>
          </p:cNvSpPr>
          <p:nvPr>
            <p:ph type="ftr" sz="quarter" idx="11"/>
          </p:nvPr>
        </p:nvSpPr>
        <p:spPr>
          <a:xfrm>
            <a:off x="2182708" y="6272784"/>
            <a:ext cx="6327648" cy="365125"/>
          </a:xfrm>
        </p:spPr>
        <p:txBody>
          <a:bodyPr/>
          <a:lstStyle/>
          <a:p>
            <a:endParaRPr lang="en-IN"/>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0A9E2759-3B59-4A56-9134-266355CCDB05}" type="slidenum">
              <a:rPr lang="en-IN" smtClean="0"/>
              <a:t>‹#›</a:t>
            </a:fld>
            <a:endParaRPr lang="en-IN"/>
          </a:p>
        </p:txBody>
      </p:sp>
    </p:spTree>
    <p:extLst>
      <p:ext uri="{BB962C8B-B14F-4D97-AF65-F5344CB8AC3E}">
        <p14:creationId xmlns:p14="http://schemas.microsoft.com/office/powerpoint/2010/main" val="15790547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3E37F8C-2FD1-440F-BBF4-33FA70A7E3D9}"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2930367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3E37F8C-2FD1-440F-BBF4-33FA70A7E3D9}" type="datetimeFigureOut">
              <a:rPr lang="en-IN" smtClean="0"/>
              <a:t>11-05-2020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18521564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3E37F8C-2FD1-440F-BBF4-33FA70A7E3D9}" type="datetimeFigureOut">
              <a:rPr lang="en-IN" smtClean="0"/>
              <a:t>11-05-2020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1087124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E37F8C-2FD1-440F-BBF4-33FA70A7E3D9}" type="datetimeFigureOut">
              <a:rPr lang="en-IN" smtClean="0"/>
              <a:t>11-05-2020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223262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E37F8C-2FD1-440F-BBF4-33FA70A7E3D9}" type="datetimeFigureOut">
              <a:rPr lang="en-IN" smtClean="0"/>
              <a:t>11-05-2020</a:t>
            </a:fld>
            <a:endParaRPr lang="en-IN"/>
          </a:p>
        </p:txBody>
      </p:sp>
      <p:sp>
        <p:nvSpPr>
          <p:cNvPr id="6" name="Footer Placeholder 5"/>
          <p:cNvSpPr>
            <a:spLocks noGrp="1"/>
          </p:cNvSpPr>
          <p:nvPr>
            <p:ph type="ftr" sz="quarter" idx="11"/>
          </p:nvPr>
        </p:nvSpPr>
        <p:spPr/>
        <p:txBody>
          <a:bodyPr/>
          <a:lstStyle/>
          <a:p>
            <a:endParaRPr lang="en-IN"/>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1765529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3E37F8C-2FD1-440F-BBF4-33FA70A7E3D9}" type="datetimeFigureOut">
              <a:rPr lang="en-IN" smtClean="0"/>
              <a:t>11-05-2020</a:t>
            </a:fld>
            <a:endParaRPr lang="en-IN"/>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0A9E2759-3B59-4A56-9134-266355CCDB05}" type="slidenum">
              <a:rPr lang="en-IN" smtClean="0"/>
              <a:t>‹#›</a:t>
            </a:fld>
            <a:endParaRPr lang="en-IN"/>
          </a:p>
        </p:txBody>
      </p:sp>
    </p:spTree>
    <p:extLst>
      <p:ext uri="{BB962C8B-B14F-4D97-AF65-F5344CB8AC3E}">
        <p14:creationId xmlns:p14="http://schemas.microsoft.com/office/powerpoint/2010/main" val="543717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3E37F8C-2FD1-440F-BBF4-33FA70A7E3D9}" type="datetimeFigureOut">
              <a:rPr lang="en-IN" smtClean="0"/>
              <a:t>11-05-2020</a:t>
            </a:fld>
            <a:endParaRPr lang="en-IN"/>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IN"/>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0A9E2759-3B59-4A56-9134-266355CCDB05}" type="slidenum">
              <a:rPr lang="en-IN" smtClean="0"/>
              <a:t>‹#›</a:t>
            </a:fld>
            <a:endParaRPr lang="en-IN"/>
          </a:p>
        </p:txBody>
      </p:sp>
    </p:spTree>
    <p:extLst>
      <p:ext uri="{BB962C8B-B14F-4D97-AF65-F5344CB8AC3E}">
        <p14:creationId xmlns:p14="http://schemas.microsoft.com/office/powerpoint/2010/main" val="1296496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www.amazon.in/PHP-Complete-Reference-Steven-Holzner/dp/0070223629" TargetMode="External"/><Relationship Id="rId1" Type="http://schemas.openxmlformats.org/officeDocument/2006/relationships/slideLayout" Target="../slideLayouts/slideLayout2.xml"/><Relationship Id="rId4" Type="http://schemas.openxmlformats.org/officeDocument/2006/relationships/hyperlink" Target="https://www.tutorialspoint.com/php/"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86032" y="323293"/>
            <a:ext cx="11104606" cy="2387600"/>
          </a:xfrm>
        </p:spPr>
        <p:txBody>
          <a:bodyPr/>
          <a:lstStyle/>
          <a:p>
            <a:r>
              <a:rPr lang="en-IN" dirty="0" smtClean="0"/>
              <a:t>SCA RESOURCE MANAGEMENT SYSTEM</a:t>
            </a:r>
            <a:endParaRPr lang="en-IN" dirty="0"/>
          </a:p>
        </p:txBody>
      </p:sp>
      <p:sp>
        <p:nvSpPr>
          <p:cNvPr id="3" name="Subtitle 2"/>
          <p:cNvSpPr>
            <a:spLocks noGrp="1"/>
          </p:cNvSpPr>
          <p:nvPr>
            <p:ph type="subTitle" idx="1"/>
          </p:nvPr>
        </p:nvSpPr>
        <p:spPr/>
        <p:txBody>
          <a:bodyPr>
            <a:normAutofit/>
          </a:bodyPr>
          <a:lstStyle/>
          <a:p>
            <a:pPr algn="r"/>
            <a:r>
              <a:rPr lang="en-IN" dirty="0" smtClean="0"/>
              <a:t>By Mohit Kumar Raj Badi</a:t>
            </a:r>
          </a:p>
          <a:p>
            <a:pPr algn="r"/>
            <a:r>
              <a:rPr lang="en-IN" dirty="0" smtClean="0"/>
              <a:t>Roll no: 1775018</a:t>
            </a:r>
            <a:endParaRPr lang="en-IN" dirty="0"/>
          </a:p>
        </p:txBody>
      </p:sp>
    </p:spTree>
    <p:extLst>
      <p:ext uri="{BB962C8B-B14F-4D97-AF65-F5344CB8AC3E}">
        <p14:creationId xmlns:p14="http://schemas.microsoft.com/office/powerpoint/2010/main" val="902990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223" y="252549"/>
            <a:ext cx="10597025" cy="6130834"/>
          </a:xfrm>
        </p:spPr>
        <p:txBody>
          <a:bodyPr numCol="1">
            <a:normAutofit/>
          </a:bodyPr>
          <a:lstStyle/>
          <a:p>
            <a:pPr lvl="0"/>
            <a:r>
              <a:rPr lang="en-US" b="1" dirty="0"/>
              <a:t>User wise:</a:t>
            </a:r>
            <a:endParaRPr lang="en-IN" dirty="0"/>
          </a:p>
          <a:p>
            <a:pPr lvl="1">
              <a:lnSpc>
                <a:spcPct val="150000"/>
              </a:lnSpc>
            </a:pPr>
            <a:r>
              <a:rPr lang="en-US" b="1" dirty="0"/>
              <a:t>Admin</a:t>
            </a:r>
            <a:r>
              <a:rPr lang="en-US" b="1" dirty="0" smtClean="0"/>
              <a:t>:</a:t>
            </a:r>
            <a:endParaRPr lang="en-IN" dirty="0"/>
          </a:p>
          <a:p>
            <a:pPr lvl="2">
              <a:lnSpc>
                <a:spcPct val="150000"/>
              </a:lnSpc>
            </a:pPr>
            <a:r>
              <a:rPr lang="en-US" dirty="0"/>
              <a:t>Admin can view and approve or deny the Pending Approval of the Students.</a:t>
            </a:r>
            <a:endParaRPr lang="en-IN" dirty="0"/>
          </a:p>
          <a:p>
            <a:pPr lvl="2">
              <a:lnSpc>
                <a:spcPct val="150000"/>
              </a:lnSpc>
            </a:pPr>
            <a:r>
              <a:rPr lang="en-US" dirty="0"/>
              <a:t>Admin can view the Approved Students and can edit or delete their </a:t>
            </a:r>
            <a:r>
              <a:rPr lang="en-US" dirty="0" smtClean="0"/>
              <a:t>profile and can add student.</a:t>
            </a:r>
            <a:endParaRPr lang="en-IN" dirty="0"/>
          </a:p>
          <a:p>
            <a:pPr lvl="2">
              <a:lnSpc>
                <a:spcPct val="150000"/>
              </a:lnSpc>
            </a:pPr>
            <a:r>
              <a:rPr lang="en-US" dirty="0"/>
              <a:t>Admin can view the denied Students and can approve them or delete them form the </a:t>
            </a:r>
            <a:r>
              <a:rPr lang="en-US" dirty="0" smtClean="0"/>
              <a:t>database.</a:t>
            </a:r>
            <a:endParaRPr lang="en-IN" dirty="0"/>
          </a:p>
          <a:p>
            <a:pPr lvl="2">
              <a:lnSpc>
                <a:spcPct val="150000"/>
              </a:lnSpc>
            </a:pPr>
            <a:r>
              <a:rPr lang="en-US" dirty="0"/>
              <a:t>Admin can view </a:t>
            </a:r>
            <a:r>
              <a:rPr lang="en-US" dirty="0" smtClean="0"/>
              <a:t>, edit , add </a:t>
            </a:r>
            <a:r>
              <a:rPr lang="en-IN" dirty="0" smtClean="0"/>
              <a:t>and</a:t>
            </a:r>
            <a:r>
              <a:rPr lang="en-US" dirty="0" smtClean="0"/>
              <a:t> </a:t>
            </a:r>
            <a:r>
              <a:rPr lang="en-US" dirty="0"/>
              <a:t>delete a Faculty profiles.</a:t>
            </a:r>
            <a:endParaRPr lang="en-IN" dirty="0"/>
          </a:p>
          <a:p>
            <a:pPr lvl="2">
              <a:lnSpc>
                <a:spcPct val="150000"/>
              </a:lnSpc>
            </a:pPr>
            <a:r>
              <a:rPr lang="en-US" dirty="0"/>
              <a:t>Admin can view </a:t>
            </a:r>
            <a:r>
              <a:rPr lang="en-US" dirty="0" smtClean="0"/>
              <a:t>, edit </a:t>
            </a:r>
            <a:r>
              <a:rPr lang="en-IN" dirty="0" smtClean="0"/>
              <a:t>,</a:t>
            </a:r>
            <a:r>
              <a:rPr lang="en-US" dirty="0" smtClean="0"/>
              <a:t> </a:t>
            </a:r>
            <a:r>
              <a:rPr lang="en-US" dirty="0"/>
              <a:t>add </a:t>
            </a:r>
            <a:r>
              <a:rPr lang="en-US" dirty="0" smtClean="0"/>
              <a:t>and delete </a:t>
            </a:r>
            <a:r>
              <a:rPr lang="en-US" dirty="0"/>
              <a:t>Subjects</a:t>
            </a:r>
            <a:r>
              <a:rPr lang="en-US" dirty="0" smtClean="0"/>
              <a:t>.</a:t>
            </a:r>
            <a:endParaRPr lang="en-IN" dirty="0"/>
          </a:p>
          <a:p>
            <a:pPr lvl="2">
              <a:lnSpc>
                <a:spcPct val="150000"/>
              </a:lnSpc>
            </a:pPr>
            <a:r>
              <a:rPr lang="en-US" dirty="0"/>
              <a:t>Admin can view the files </a:t>
            </a:r>
            <a:r>
              <a:rPr lang="en-US" dirty="0" smtClean="0"/>
              <a:t>uploaded , edit , add new and delete </a:t>
            </a:r>
            <a:r>
              <a:rPr lang="en-US" dirty="0"/>
              <a:t>Files uploaded by the Faculty.</a:t>
            </a:r>
            <a:endParaRPr lang="en-IN" dirty="0"/>
          </a:p>
          <a:p>
            <a:pPr lvl="2">
              <a:lnSpc>
                <a:spcPct val="150000"/>
              </a:lnSpc>
            </a:pPr>
            <a:r>
              <a:rPr lang="en-US" dirty="0"/>
              <a:t>Admin can view </a:t>
            </a:r>
            <a:r>
              <a:rPr lang="en-IN" dirty="0" smtClean="0"/>
              <a:t>, </a:t>
            </a:r>
            <a:r>
              <a:rPr lang="en-US" dirty="0" smtClean="0"/>
              <a:t>edit </a:t>
            </a:r>
            <a:r>
              <a:rPr lang="en-IN" dirty="0" smtClean="0"/>
              <a:t>, </a:t>
            </a:r>
            <a:r>
              <a:rPr lang="en-US" dirty="0" smtClean="0"/>
              <a:t>add and delete </a:t>
            </a:r>
            <a:r>
              <a:rPr lang="en-US" dirty="0"/>
              <a:t>the Exam Files.</a:t>
            </a:r>
            <a:endParaRPr lang="en-IN" dirty="0"/>
          </a:p>
          <a:p>
            <a:pPr lvl="2">
              <a:lnSpc>
                <a:spcPct val="150000"/>
              </a:lnSpc>
            </a:pPr>
            <a:r>
              <a:rPr lang="en-US" dirty="0"/>
              <a:t>Admin can view </a:t>
            </a:r>
            <a:r>
              <a:rPr lang="en-IN" dirty="0" smtClean="0"/>
              <a:t>,</a:t>
            </a:r>
            <a:r>
              <a:rPr lang="en-US" dirty="0" smtClean="0"/>
              <a:t> </a:t>
            </a:r>
            <a:r>
              <a:rPr lang="en-US" dirty="0"/>
              <a:t>edit </a:t>
            </a:r>
            <a:r>
              <a:rPr lang="en-IN" dirty="0"/>
              <a:t>,</a:t>
            </a:r>
            <a:r>
              <a:rPr lang="en-US" dirty="0" smtClean="0"/>
              <a:t> </a:t>
            </a:r>
            <a:r>
              <a:rPr lang="en-US" dirty="0"/>
              <a:t>add </a:t>
            </a:r>
            <a:r>
              <a:rPr lang="en-US" dirty="0" smtClean="0"/>
              <a:t>and delete Admin </a:t>
            </a:r>
            <a:r>
              <a:rPr lang="en-US" dirty="0"/>
              <a:t>profiles.</a:t>
            </a:r>
            <a:endParaRPr lang="en-IN" dirty="0"/>
          </a:p>
          <a:p>
            <a:pPr lvl="2">
              <a:lnSpc>
                <a:spcPct val="150000"/>
              </a:lnSpc>
            </a:pPr>
            <a:r>
              <a:rPr lang="en-US" dirty="0"/>
              <a:t>Admin can edit their Profiles as well.</a:t>
            </a:r>
            <a:endParaRPr lang="en-IN" dirty="0"/>
          </a:p>
          <a:p>
            <a:pPr lvl="2">
              <a:lnSpc>
                <a:spcPct val="150000"/>
              </a:lnSpc>
            </a:pPr>
            <a:r>
              <a:rPr lang="en-US" dirty="0"/>
              <a:t>Admin can change their password</a:t>
            </a:r>
            <a:r>
              <a:rPr lang="en-US" dirty="0" smtClean="0"/>
              <a:t>.</a:t>
            </a:r>
          </a:p>
          <a:p>
            <a:pPr lvl="1"/>
            <a:endParaRPr lang="en-IN" dirty="0"/>
          </a:p>
          <a:p>
            <a:endParaRPr lang="en-IN" dirty="0"/>
          </a:p>
        </p:txBody>
      </p:sp>
    </p:spTree>
    <p:extLst>
      <p:ext uri="{BB962C8B-B14F-4D97-AF65-F5344CB8AC3E}">
        <p14:creationId xmlns:p14="http://schemas.microsoft.com/office/powerpoint/2010/main" val="167610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0857" y="426720"/>
            <a:ext cx="10257391" cy="5745480"/>
          </a:xfrm>
        </p:spPr>
        <p:txBody>
          <a:bodyPr/>
          <a:lstStyle/>
          <a:p>
            <a:pPr>
              <a:lnSpc>
                <a:spcPct val="100000"/>
              </a:lnSpc>
            </a:pPr>
            <a:r>
              <a:rPr lang="en-US" b="1" dirty="0"/>
              <a:t>Faculty:</a:t>
            </a:r>
            <a:endParaRPr lang="en-IN" dirty="0"/>
          </a:p>
          <a:p>
            <a:pPr lvl="1">
              <a:lnSpc>
                <a:spcPct val="100000"/>
              </a:lnSpc>
            </a:pPr>
            <a:r>
              <a:rPr lang="en-US" dirty="0"/>
              <a:t>Faculty can upload their study materials files.</a:t>
            </a:r>
            <a:endParaRPr lang="en-IN" dirty="0"/>
          </a:p>
          <a:p>
            <a:pPr lvl="1">
              <a:lnSpc>
                <a:spcPct val="100000"/>
              </a:lnSpc>
            </a:pPr>
            <a:r>
              <a:rPr lang="en-US" dirty="0"/>
              <a:t>Faculty can view the files they uploaded.</a:t>
            </a:r>
            <a:endParaRPr lang="en-IN" dirty="0"/>
          </a:p>
          <a:p>
            <a:pPr lvl="1">
              <a:lnSpc>
                <a:spcPct val="100000"/>
              </a:lnSpc>
            </a:pPr>
            <a:r>
              <a:rPr lang="en-US" dirty="0"/>
              <a:t>Faculty can edit the files they have uploaded.</a:t>
            </a:r>
            <a:endParaRPr lang="en-IN" dirty="0"/>
          </a:p>
          <a:p>
            <a:pPr lvl="1">
              <a:lnSpc>
                <a:spcPct val="100000"/>
              </a:lnSpc>
            </a:pPr>
            <a:r>
              <a:rPr lang="en-US" dirty="0"/>
              <a:t>Faculty can delete files they have uploaded.</a:t>
            </a:r>
            <a:endParaRPr lang="en-IN" dirty="0"/>
          </a:p>
          <a:p>
            <a:pPr lvl="1">
              <a:lnSpc>
                <a:spcPct val="100000"/>
              </a:lnSpc>
            </a:pPr>
            <a:r>
              <a:rPr lang="en-US" dirty="0"/>
              <a:t>Faculty can edit their profile.</a:t>
            </a:r>
            <a:endParaRPr lang="en-IN" dirty="0"/>
          </a:p>
          <a:p>
            <a:pPr lvl="1">
              <a:lnSpc>
                <a:spcPct val="100000"/>
              </a:lnSpc>
            </a:pPr>
            <a:r>
              <a:rPr lang="en-US" dirty="0"/>
              <a:t>Faculty can change their password.</a:t>
            </a:r>
          </a:p>
          <a:p>
            <a:pPr lvl="1">
              <a:lnSpc>
                <a:spcPct val="100000"/>
              </a:lnSpc>
            </a:pPr>
            <a:endParaRPr lang="en-IN" dirty="0"/>
          </a:p>
          <a:p>
            <a:pPr>
              <a:lnSpc>
                <a:spcPct val="100000"/>
              </a:lnSpc>
            </a:pPr>
            <a:r>
              <a:rPr lang="en-US" b="1" dirty="0"/>
              <a:t>Student:</a:t>
            </a:r>
            <a:endParaRPr lang="en-IN" dirty="0"/>
          </a:p>
          <a:p>
            <a:pPr lvl="1">
              <a:lnSpc>
                <a:spcPct val="100000"/>
              </a:lnSpc>
            </a:pPr>
            <a:r>
              <a:rPr lang="en-US" dirty="0"/>
              <a:t>Student can view the study materials and use it.</a:t>
            </a:r>
            <a:endParaRPr lang="en-IN" dirty="0"/>
          </a:p>
          <a:p>
            <a:pPr lvl="1">
              <a:lnSpc>
                <a:spcPct val="100000"/>
              </a:lnSpc>
            </a:pPr>
            <a:r>
              <a:rPr lang="en-US" dirty="0"/>
              <a:t>Student can view the exam materials and use it.</a:t>
            </a:r>
            <a:endParaRPr lang="en-IN" dirty="0"/>
          </a:p>
          <a:p>
            <a:pPr lvl="1">
              <a:lnSpc>
                <a:spcPct val="100000"/>
              </a:lnSpc>
            </a:pPr>
            <a:r>
              <a:rPr lang="en-US" dirty="0"/>
              <a:t>Student can edit their profile.</a:t>
            </a:r>
            <a:endParaRPr lang="en-IN" dirty="0"/>
          </a:p>
          <a:p>
            <a:pPr lvl="1">
              <a:lnSpc>
                <a:spcPct val="100000"/>
              </a:lnSpc>
            </a:pPr>
            <a:r>
              <a:rPr lang="en-US" dirty="0"/>
              <a:t>Student can change their password.</a:t>
            </a:r>
            <a:endParaRPr lang="en-IN" dirty="0"/>
          </a:p>
          <a:p>
            <a:pPr>
              <a:lnSpc>
                <a:spcPct val="100000"/>
              </a:lnSpc>
            </a:pPr>
            <a:endParaRPr lang="en-IN" dirty="0"/>
          </a:p>
        </p:txBody>
      </p:sp>
    </p:spTree>
    <p:extLst>
      <p:ext uri="{BB962C8B-B14F-4D97-AF65-F5344CB8AC3E}">
        <p14:creationId xmlns:p14="http://schemas.microsoft.com/office/powerpoint/2010/main" val="2538302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484632"/>
            <a:ext cx="10058400" cy="673608"/>
          </a:xfrm>
        </p:spPr>
        <p:txBody>
          <a:bodyPr>
            <a:normAutofit fontScale="90000"/>
          </a:bodyPr>
          <a:lstStyle/>
          <a:p>
            <a:r>
              <a:rPr lang="en-US" sz="3600" b="1" dirty="0"/>
              <a:t>Non-Functional requirements and Specification </a:t>
            </a:r>
            <a:endParaRPr lang="en-IN" dirty="0"/>
          </a:p>
        </p:txBody>
      </p:sp>
      <p:sp>
        <p:nvSpPr>
          <p:cNvPr id="3" name="Content Placeholder 2"/>
          <p:cNvSpPr>
            <a:spLocks noGrp="1"/>
          </p:cNvSpPr>
          <p:nvPr>
            <p:ph idx="1"/>
          </p:nvPr>
        </p:nvSpPr>
        <p:spPr>
          <a:xfrm>
            <a:off x="1069848" y="1280160"/>
            <a:ext cx="10058400" cy="5013960"/>
          </a:xfrm>
        </p:spPr>
        <p:txBody>
          <a:bodyPr>
            <a:normAutofit lnSpcReduction="10000"/>
          </a:bodyPr>
          <a:lstStyle/>
          <a:p>
            <a:pPr lvl="0"/>
            <a:r>
              <a:rPr lang="en-US" b="1" dirty="0"/>
              <a:t>Performance Requirements: </a:t>
            </a:r>
            <a:r>
              <a:rPr lang="en-US" dirty="0"/>
              <a:t>System can withstand even though many no. of users requested the desired service. As we are keeping high level server of the </a:t>
            </a:r>
            <a:r>
              <a:rPr lang="en-US" b="1" dirty="0"/>
              <a:t>SCA Study Resource Management System </a:t>
            </a:r>
            <a:r>
              <a:rPr lang="en-US" dirty="0"/>
              <a:t>and access is given to the only registered users, it can withstand the load.</a:t>
            </a:r>
            <a:endParaRPr lang="en-IN" dirty="0"/>
          </a:p>
          <a:p>
            <a:endParaRPr lang="en-IN" dirty="0"/>
          </a:p>
          <a:p>
            <a:pPr lvl="0"/>
            <a:r>
              <a:rPr lang="en-US" b="1" dirty="0"/>
              <a:t>Safety &amp; Reliability Requirements: </a:t>
            </a:r>
            <a:r>
              <a:rPr lang="en-US" dirty="0"/>
              <a:t>By incorporating a robust and proven Database into the system, reliable performance and integrity of data is ensured. There must be a power backup for server system.</a:t>
            </a:r>
            <a:endParaRPr lang="en-IN" dirty="0"/>
          </a:p>
          <a:p>
            <a:endParaRPr lang="en-IN" dirty="0"/>
          </a:p>
          <a:p>
            <a:pPr lvl="0"/>
            <a:r>
              <a:rPr lang="en-US" b="1" dirty="0"/>
              <a:t>Security Requirements: </a:t>
            </a:r>
            <a:r>
              <a:rPr lang="en-US" dirty="0"/>
              <a:t>Sensitive data is protected from unwanted access by user’s appropriate technology and implementing strict user-access criteria.</a:t>
            </a:r>
            <a:endParaRPr lang="en-IN" dirty="0"/>
          </a:p>
          <a:p>
            <a:endParaRPr lang="en-IN" dirty="0"/>
          </a:p>
          <a:p>
            <a:r>
              <a:rPr lang="en-US" b="1" dirty="0"/>
              <a:t>Software Quality Attributes: </a:t>
            </a:r>
            <a:r>
              <a:rPr lang="en-US" dirty="0"/>
              <a:t>Menu-Driven Programs with user friendly interface with simply hyperlinks. It is very easy to use. Backup mechanisms are considered for maintainability of the software as well as </a:t>
            </a:r>
            <a:r>
              <a:rPr lang="en-US" dirty="0" smtClean="0"/>
              <a:t>database</a:t>
            </a:r>
            <a:r>
              <a:rPr lang="en-IN" dirty="0" smtClean="0"/>
              <a:t>.</a:t>
            </a:r>
            <a:endParaRPr lang="en-IN" dirty="0"/>
          </a:p>
        </p:txBody>
      </p:sp>
    </p:spTree>
    <p:extLst>
      <p:ext uri="{BB962C8B-B14F-4D97-AF65-F5344CB8AC3E}">
        <p14:creationId xmlns:p14="http://schemas.microsoft.com/office/powerpoint/2010/main" val="942387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Control flow diagrams</a:t>
            </a:r>
            <a:endParaRPr lang="en-IN" dirty="0"/>
          </a:p>
        </p:txBody>
      </p:sp>
      <p:sp>
        <p:nvSpPr>
          <p:cNvPr id="3" name="Content Placeholder 2"/>
          <p:cNvSpPr>
            <a:spLocks noGrp="1"/>
          </p:cNvSpPr>
          <p:nvPr>
            <p:ph idx="1"/>
          </p:nvPr>
        </p:nvSpPr>
        <p:spPr/>
        <p:txBody>
          <a:bodyPr/>
          <a:lstStyle/>
          <a:p>
            <a:r>
              <a:rPr lang="en-IN" dirty="0" smtClean="0"/>
              <a:t>Context Level:</a:t>
            </a:r>
            <a:endParaRPr lang="en-IN" dirty="0"/>
          </a:p>
        </p:txBody>
      </p:sp>
      <p:pic>
        <p:nvPicPr>
          <p:cNvPr id="4" name="Picture 3"/>
          <p:cNvPicPr>
            <a:picLocks noChangeAspect="1"/>
          </p:cNvPicPr>
          <p:nvPr/>
        </p:nvPicPr>
        <p:blipFill>
          <a:blip r:embed="rId2"/>
          <a:stretch>
            <a:fillRect/>
          </a:stretch>
        </p:blipFill>
        <p:spPr>
          <a:xfrm>
            <a:off x="2230270" y="2645400"/>
            <a:ext cx="6485362" cy="3118084"/>
          </a:xfrm>
          <a:prstGeom prst="rect">
            <a:avLst/>
          </a:prstGeom>
        </p:spPr>
      </p:pic>
    </p:spTree>
    <p:extLst>
      <p:ext uri="{BB962C8B-B14F-4D97-AF65-F5344CB8AC3E}">
        <p14:creationId xmlns:p14="http://schemas.microsoft.com/office/powerpoint/2010/main" val="33826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6119" y="535459"/>
            <a:ext cx="10362129" cy="5636741"/>
          </a:xfrm>
        </p:spPr>
        <p:txBody>
          <a:bodyPr/>
          <a:lstStyle/>
          <a:p>
            <a:r>
              <a:rPr lang="en-IN" dirty="0" smtClean="0"/>
              <a:t>1 Level DFD:</a:t>
            </a:r>
          </a:p>
          <a:p>
            <a:endParaRPr lang="en-IN" dirty="0"/>
          </a:p>
        </p:txBody>
      </p:sp>
      <p:pic>
        <p:nvPicPr>
          <p:cNvPr id="4" name="Picture 3"/>
          <p:cNvPicPr>
            <a:picLocks noChangeAspect="1"/>
          </p:cNvPicPr>
          <p:nvPr/>
        </p:nvPicPr>
        <p:blipFill>
          <a:blip r:embed="rId2"/>
          <a:stretch>
            <a:fillRect/>
          </a:stretch>
        </p:blipFill>
        <p:spPr>
          <a:xfrm>
            <a:off x="3131077" y="522903"/>
            <a:ext cx="5609269" cy="6164501"/>
          </a:xfrm>
          <a:prstGeom prst="rect">
            <a:avLst/>
          </a:prstGeom>
        </p:spPr>
      </p:pic>
    </p:spTree>
    <p:extLst>
      <p:ext uri="{BB962C8B-B14F-4D97-AF65-F5344CB8AC3E}">
        <p14:creationId xmlns:p14="http://schemas.microsoft.com/office/powerpoint/2010/main" val="2546484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1935" y="395416"/>
            <a:ext cx="10576313" cy="5776784"/>
          </a:xfrm>
        </p:spPr>
        <p:txBody>
          <a:bodyPr/>
          <a:lstStyle/>
          <a:p>
            <a:r>
              <a:rPr lang="en-IN" dirty="0" smtClean="0"/>
              <a:t>2 Level DFD:</a:t>
            </a:r>
            <a:endParaRPr lang="en-IN" dirty="0"/>
          </a:p>
        </p:txBody>
      </p:sp>
      <p:pic>
        <p:nvPicPr>
          <p:cNvPr id="4" name="Picture 3"/>
          <p:cNvPicPr>
            <a:picLocks noChangeAspect="1"/>
          </p:cNvPicPr>
          <p:nvPr/>
        </p:nvPicPr>
        <p:blipFill>
          <a:blip r:embed="rId2"/>
          <a:stretch>
            <a:fillRect/>
          </a:stretch>
        </p:blipFill>
        <p:spPr>
          <a:xfrm>
            <a:off x="792460" y="2136015"/>
            <a:ext cx="3968873" cy="2295585"/>
          </a:xfrm>
          <a:prstGeom prst="rect">
            <a:avLst/>
          </a:prstGeom>
        </p:spPr>
      </p:pic>
      <p:pic>
        <p:nvPicPr>
          <p:cNvPr id="5" name="Picture 4"/>
          <p:cNvPicPr>
            <a:picLocks noChangeAspect="1"/>
          </p:cNvPicPr>
          <p:nvPr/>
        </p:nvPicPr>
        <p:blipFill>
          <a:blip r:embed="rId3"/>
          <a:stretch>
            <a:fillRect/>
          </a:stretch>
        </p:blipFill>
        <p:spPr>
          <a:xfrm>
            <a:off x="6788111" y="2136015"/>
            <a:ext cx="3706893" cy="2747862"/>
          </a:xfrm>
          <a:prstGeom prst="rect">
            <a:avLst/>
          </a:prstGeom>
        </p:spPr>
      </p:pic>
    </p:spTree>
    <p:extLst>
      <p:ext uri="{BB962C8B-B14F-4D97-AF65-F5344CB8AC3E}">
        <p14:creationId xmlns:p14="http://schemas.microsoft.com/office/powerpoint/2010/main" val="4217570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64411" y="1167972"/>
            <a:ext cx="4429041" cy="4723278"/>
          </a:xfrm>
          <a:prstGeom prst="rect">
            <a:avLst/>
          </a:prstGeom>
        </p:spPr>
      </p:pic>
      <p:pic>
        <p:nvPicPr>
          <p:cNvPr id="2" name="Picture 1"/>
          <p:cNvPicPr>
            <a:picLocks noChangeAspect="1"/>
          </p:cNvPicPr>
          <p:nvPr/>
        </p:nvPicPr>
        <p:blipFill>
          <a:blip r:embed="rId3"/>
          <a:stretch>
            <a:fillRect/>
          </a:stretch>
        </p:blipFill>
        <p:spPr>
          <a:xfrm>
            <a:off x="705310" y="1167972"/>
            <a:ext cx="3979901" cy="2950239"/>
          </a:xfrm>
          <a:prstGeom prst="rect">
            <a:avLst/>
          </a:prstGeom>
        </p:spPr>
      </p:pic>
    </p:spTree>
    <p:extLst>
      <p:ext uri="{BB962C8B-B14F-4D97-AF65-F5344CB8AC3E}">
        <p14:creationId xmlns:p14="http://schemas.microsoft.com/office/powerpoint/2010/main" val="4161183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853" y="0"/>
            <a:ext cx="10058400" cy="1609344"/>
          </a:xfrm>
        </p:spPr>
        <p:txBody>
          <a:bodyPr/>
          <a:lstStyle/>
          <a:p>
            <a:r>
              <a:rPr lang="en-IN" dirty="0" smtClean="0"/>
              <a:t>Er diagram</a:t>
            </a:r>
            <a:endParaRPr lang="en-IN" dirty="0"/>
          </a:p>
        </p:txBody>
      </p:sp>
      <p:pic>
        <p:nvPicPr>
          <p:cNvPr id="4" name="Content Placeholder 3"/>
          <p:cNvPicPr>
            <a:picLocks noGrp="1" noChangeAspect="1"/>
          </p:cNvPicPr>
          <p:nvPr>
            <p:ph idx="1"/>
          </p:nvPr>
        </p:nvPicPr>
        <p:blipFill>
          <a:blip r:embed="rId2"/>
          <a:stretch>
            <a:fillRect/>
          </a:stretch>
        </p:blipFill>
        <p:spPr>
          <a:xfrm>
            <a:off x="2396965" y="1243914"/>
            <a:ext cx="7058176" cy="5412260"/>
          </a:xfrm>
          <a:prstGeom prst="rect">
            <a:avLst/>
          </a:prstGeom>
        </p:spPr>
      </p:pic>
    </p:spTree>
    <p:extLst>
      <p:ext uri="{BB962C8B-B14F-4D97-AF65-F5344CB8AC3E}">
        <p14:creationId xmlns:p14="http://schemas.microsoft.com/office/powerpoint/2010/main" val="4144309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Database design</a:t>
            </a:r>
            <a:endParaRPr lang="en-IN" dirty="0"/>
          </a:p>
        </p:txBody>
      </p:sp>
      <p:sp>
        <p:nvSpPr>
          <p:cNvPr id="3" name="Content Placeholder 2"/>
          <p:cNvSpPr>
            <a:spLocks noGrp="1"/>
          </p:cNvSpPr>
          <p:nvPr>
            <p:ph idx="1"/>
          </p:nvPr>
        </p:nvSpPr>
        <p:spPr/>
        <p:txBody>
          <a:bodyPr/>
          <a:lstStyle/>
          <a:p>
            <a:r>
              <a:rPr lang="en-IN" dirty="0" smtClean="0"/>
              <a:t>STUDENTS TABLE</a:t>
            </a:r>
          </a:p>
          <a:p>
            <a:endParaRPr lang="en-IN" dirty="0"/>
          </a:p>
        </p:txBody>
      </p:sp>
      <p:pic>
        <p:nvPicPr>
          <p:cNvPr id="4" name="Picture 3"/>
          <p:cNvPicPr>
            <a:picLocks noChangeAspect="1"/>
          </p:cNvPicPr>
          <p:nvPr/>
        </p:nvPicPr>
        <p:blipFill>
          <a:blip r:embed="rId2"/>
          <a:stretch>
            <a:fillRect/>
          </a:stretch>
        </p:blipFill>
        <p:spPr>
          <a:xfrm>
            <a:off x="1069848" y="2011788"/>
            <a:ext cx="9182028" cy="4270031"/>
          </a:xfrm>
          <a:prstGeom prst="rect">
            <a:avLst/>
          </a:prstGeom>
        </p:spPr>
      </p:pic>
    </p:spTree>
    <p:extLst>
      <p:ext uri="{BB962C8B-B14F-4D97-AF65-F5344CB8AC3E}">
        <p14:creationId xmlns:p14="http://schemas.microsoft.com/office/powerpoint/2010/main" val="908852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420" y="231647"/>
            <a:ext cx="10799934" cy="5881769"/>
          </a:xfrm>
        </p:spPr>
        <p:txBody>
          <a:bodyPr/>
          <a:lstStyle/>
          <a:p>
            <a:r>
              <a:rPr lang="en-IN" dirty="0" smtClean="0"/>
              <a:t>FACULTY TABLE</a:t>
            </a:r>
          </a:p>
          <a:p>
            <a:endParaRPr lang="en-IN" dirty="0" smtClean="0"/>
          </a:p>
          <a:p>
            <a:endParaRPr lang="en-IN" dirty="0"/>
          </a:p>
          <a:p>
            <a:endParaRPr lang="en-IN" dirty="0" smtClean="0"/>
          </a:p>
          <a:p>
            <a:endParaRPr lang="en-IN" dirty="0"/>
          </a:p>
          <a:p>
            <a:endParaRPr lang="en-IN" dirty="0" smtClean="0"/>
          </a:p>
          <a:p>
            <a:endParaRPr lang="en-IN" dirty="0"/>
          </a:p>
          <a:p>
            <a:r>
              <a:rPr lang="en-IN" dirty="0" smtClean="0"/>
              <a:t>ADMIN TABLE</a:t>
            </a:r>
          </a:p>
          <a:p>
            <a:endParaRPr lang="en-IN" dirty="0"/>
          </a:p>
        </p:txBody>
      </p:sp>
      <p:pic>
        <p:nvPicPr>
          <p:cNvPr id="4" name="Picture 3"/>
          <p:cNvPicPr>
            <a:picLocks noChangeAspect="1"/>
          </p:cNvPicPr>
          <p:nvPr/>
        </p:nvPicPr>
        <p:blipFill>
          <a:blip r:embed="rId2"/>
          <a:stretch>
            <a:fillRect/>
          </a:stretch>
        </p:blipFill>
        <p:spPr>
          <a:xfrm>
            <a:off x="634420" y="844614"/>
            <a:ext cx="8457197" cy="2327917"/>
          </a:xfrm>
          <a:prstGeom prst="rect">
            <a:avLst/>
          </a:prstGeom>
        </p:spPr>
      </p:pic>
      <p:pic>
        <p:nvPicPr>
          <p:cNvPr id="5" name="Picture 4"/>
          <p:cNvPicPr>
            <a:picLocks noChangeAspect="1"/>
          </p:cNvPicPr>
          <p:nvPr/>
        </p:nvPicPr>
        <p:blipFill>
          <a:blip r:embed="rId3"/>
          <a:stretch>
            <a:fillRect/>
          </a:stretch>
        </p:blipFill>
        <p:spPr>
          <a:xfrm>
            <a:off x="634419" y="3589556"/>
            <a:ext cx="8536297" cy="2349690"/>
          </a:xfrm>
          <a:prstGeom prst="rect">
            <a:avLst/>
          </a:prstGeom>
        </p:spPr>
      </p:pic>
    </p:spTree>
    <p:extLst>
      <p:ext uri="{BB962C8B-B14F-4D97-AF65-F5344CB8AC3E}">
        <p14:creationId xmlns:p14="http://schemas.microsoft.com/office/powerpoint/2010/main" val="1579036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INTRODUCTION</a:t>
            </a:r>
            <a:endParaRPr lang="en-IN" dirty="0"/>
          </a:p>
        </p:txBody>
      </p:sp>
      <p:sp>
        <p:nvSpPr>
          <p:cNvPr id="3" name="Content Placeholder 2"/>
          <p:cNvSpPr>
            <a:spLocks noGrp="1"/>
          </p:cNvSpPr>
          <p:nvPr>
            <p:ph idx="1"/>
          </p:nvPr>
        </p:nvSpPr>
        <p:spPr/>
        <p:txBody>
          <a:bodyPr>
            <a:normAutofit lnSpcReduction="10000"/>
          </a:bodyPr>
          <a:lstStyle/>
          <a:p>
            <a:pPr>
              <a:lnSpc>
                <a:spcPct val="150000"/>
              </a:lnSpc>
            </a:pPr>
            <a:r>
              <a:rPr lang="en-US" b="1" dirty="0"/>
              <a:t>SCA Study Resource Management System </a:t>
            </a:r>
            <a:r>
              <a:rPr lang="en-US" dirty="0"/>
              <a:t>is a software application which allows a particular Educational Institute or Training Center to arrange, conduct and manage study resource via online which can be accessed by the students and faculty will get less burden.</a:t>
            </a:r>
            <a:endParaRPr lang="en-IN" dirty="0"/>
          </a:p>
          <a:p>
            <a:pPr marL="0" indent="0">
              <a:lnSpc>
                <a:spcPct val="150000"/>
              </a:lnSpc>
              <a:buNone/>
            </a:pPr>
            <a:endParaRPr lang="en-IN" dirty="0"/>
          </a:p>
          <a:p>
            <a:pPr>
              <a:lnSpc>
                <a:spcPct val="150000"/>
              </a:lnSpc>
            </a:pPr>
            <a:r>
              <a:rPr lang="en-US" b="1" dirty="0"/>
              <a:t>SCA Study Resource Management System </a:t>
            </a:r>
            <a:r>
              <a:rPr lang="en-US" dirty="0"/>
              <a:t>is very useful for Educational Institute to store the study resources, safe the time of the students and the faculty as well. It will help the Institute and there students and faculty as well.</a:t>
            </a:r>
            <a:endParaRPr lang="en-IN" dirty="0"/>
          </a:p>
        </p:txBody>
      </p:sp>
    </p:spTree>
    <p:extLst>
      <p:ext uri="{BB962C8B-B14F-4D97-AF65-F5344CB8AC3E}">
        <p14:creationId xmlns:p14="http://schemas.microsoft.com/office/powerpoint/2010/main" val="38362470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420" y="231647"/>
            <a:ext cx="10799934" cy="5881769"/>
          </a:xfrm>
        </p:spPr>
        <p:txBody>
          <a:bodyPr/>
          <a:lstStyle/>
          <a:p>
            <a:r>
              <a:rPr lang="en-IN" dirty="0" smtClean="0"/>
              <a:t>SUBJECT TABLE</a:t>
            </a:r>
          </a:p>
          <a:p>
            <a:endParaRPr lang="en-IN" dirty="0"/>
          </a:p>
          <a:p>
            <a:endParaRPr lang="en-IN" dirty="0" smtClean="0"/>
          </a:p>
          <a:p>
            <a:endParaRPr lang="en-IN" dirty="0"/>
          </a:p>
          <a:p>
            <a:endParaRPr lang="en-IN" dirty="0" smtClean="0"/>
          </a:p>
          <a:p>
            <a:endParaRPr lang="en-IN" dirty="0"/>
          </a:p>
          <a:p>
            <a:r>
              <a:rPr lang="en-IN" dirty="0" smtClean="0"/>
              <a:t>PDFFILE TABLE</a:t>
            </a:r>
          </a:p>
          <a:p>
            <a:endParaRPr lang="en-IN" dirty="0" smtClean="0"/>
          </a:p>
          <a:p>
            <a:endParaRPr lang="en-IN" dirty="0"/>
          </a:p>
        </p:txBody>
      </p:sp>
      <p:pic>
        <p:nvPicPr>
          <p:cNvPr id="2" name="Picture 1"/>
          <p:cNvPicPr>
            <a:picLocks noChangeAspect="1"/>
          </p:cNvPicPr>
          <p:nvPr/>
        </p:nvPicPr>
        <p:blipFill>
          <a:blip r:embed="rId2"/>
          <a:stretch>
            <a:fillRect/>
          </a:stretch>
        </p:blipFill>
        <p:spPr>
          <a:xfrm>
            <a:off x="634419" y="751367"/>
            <a:ext cx="9140121" cy="2200839"/>
          </a:xfrm>
          <a:prstGeom prst="rect">
            <a:avLst/>
          </a:prstGeom>
        </p:spPr>
      </p:pic>
      <p:pic>
        <p:nvPicPr>
          <p:cNvPr id="4" name="Picture 3"/>
          <p:cNvPicPr>
            <a:picLocks noChangeAspect="1"/>
          </p:cNvPicPr>
          <p:nvPr/>
        </p:nvPicPr>
        <p:blipFill>
          <a:blip r:embed="rId3"/>
          <a:stretch>
            <a:fillRect/>
          </a:stretch>
        </p:blipFill>
        <p:spPr>
          <a:xfrm>
            <a:off x="634420" y="3306461"/>
            <a:ext cx="9140120" cy="2385384"/>
          </a:xfrm>
          <a:prstGeom prst="rect">
            <a:avLst/>
          </a:prstGeom>
        </p:spPr>
      </p:pic>
    </p:spTree>
    <p:extLst>
      <p:ext uri="{BB962C8B-B14F-4D97-AF65-F5344CB8AC3E}">
        <p14:creationId xmlns:p14="http://schemas.microsoft.com/office/powerpoint/2010/main" val="3170665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4420" y="231647"/>
            <a:ext cx="10799934" cy="5881769"/>
          </a:xfrm>
        </p:spPr>
        <p:txBody>
          <a:bodyPr/>
          <a:lstStyle/>
          <a:p>
            <a:r>
              <a:rPr lang="en-IN" dirty="0" smtClean="0"/>
              <a:t>EXAMFILE TABLE</a:t>
            </a:r>
            <a:endParaRPr lang="en-IN" dirty="0"/>
          </a:p>
        </p:txBody>
      </p:sp>
      <p:pic>
        <p:nvPicPr>
          <p:cNvPr id="2" name="Picture 1"/>
          <p:cNvPicPr>
            <a:picLocks noChangeAspect="1"/>
          </p:cNvPicPr>
          <p:nvPr/>
        </p:nvPicPr>
        <p:blipFill>
          <a:blip r:embed="rId2"/>
          <a:stretch>
            <a:fillRect/>
          </a:stretch>
        </p:blipFill>
        <p:spPr>
          <a:xfrm>
            <a:off x="707057" y="881995"/>
            <a:ext cx="11056962" cy="2662393"/>
          </a:xfrm>
          <a:prstGeom prst="rect">
            <a:avLst/>
          </a:prstGeom>
        </p:spPr>
      </p:pic>
    </p:spTree>
    <p:extLst>
      <p:ext uri="{BB962C8B-B14F-4D97-AF65-F5344CB8AC3E}">
        <p14:creationId xmlns:p14="http://schemas.microsoft.com/office/powerpoint/2010/main" val="59029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92747"/>
            <a:ext cx="10058400" cy="1091619"/>
          </a:xfrm>
        </p:spPr>
        <p:txBody>
          <a:bodyPr/>
          <a:lstStyle/>
          <a:p>
            <a:r>
              <a:rPr lang="en-IN" dirty="0" smtClean="0"/>
              <a:t>UI DESIGN AND SCREENSHOOTS:</a:t>
            </a:r>
            <a:endParaRPr lang="en-IN" dirty="0"/>
          </a:p>
        </p:txBody>
      </p:sp>
      <p:sp>
        <p:nvSpPr>
          <p:cNvPr id="6" name="Rectangle 6"/>
          <p:cNvSpPr>
            <a:spLocks noChangeArrowheads="1"/>
          </p:cNvSpPr>
          <p:nvPr/>
        </p:nvSpPr>
        <p:spPr bwMode="auto">
          <a:xfrm>
            <a:off x="2061532" y="2093976"/>
            <a:ext cx="57245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Admin Login: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3077" name="Picture 5" descr="Screenshot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532" y="2355586"/>
            <a:ext cx="9066716" cy="4019006"/>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p:cNvSpPr>
            <a:spLocks noGrp="1"/>
          </p:cNvSpPr>
          <p:nvPr>
            <p:ph idx="1"/>
          </p:nvPr>
        </p:nvSpPr>
        <p:spPr>
          <a:xfrm>
            <a:off x="1094227" y="1445976"/>
            <a:ext cx="1934609" cy="404078"/>
          </a:xfrm>
        </p:spPr>
        <p:txBody>
          <a:bodyPr/>
          <a:lstStyle/>
          <a:p>
            <a:r>
              <a:rPr lang="en-IN" dirty="0" smtClean="0"/>
              <a:t>User : Admin</a:t>
            </a:r>
            <a:endParaRPr lang="en-IN" dirty="0"/>
          </a:p>
        </p:txBody>
      </p:sp>
    </p:spTree>
    <p:extLst>
      <p:ext uri="{BB962C8B-B14F-4D97-AF65-F5344CB8AC3E}">
        <p14:creationId xmlns:p14="http://schemas.microsoft.com/office/powerpoint/2010/main" val="24603856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Screenshot (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131" y="1461135"/>
            <a:ext cx="57245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 descr="Screenshot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78879" y="1451610"/>
            <a:ext cx="5743575" cy="32289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235131" y="1155321"/>
            <a:ext cx="323958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Students Approval:</a:t>
            </a:r>
            <a:endParaRPr kumimoji="0" lang="en-US" altLang="en-US" sz="800" b="0" i="0" u="none" strike="noStrike" cap="none" normalizeH="0" baseline="0" dirty="0" smtClean="0">
              <a:ln>
                <a:noFill/>
              </a:ln>
              <a:solidFill>
                <a:schemeClr val="tx1"/>
              </a:solidFill>
              <a:effectLst/>
            </a:endParaRPr>
          </a:p>
        </p:txBody>
      </p:sp>
      <p:sp>
        <p:nvSpPr>
          <p:cNvPr id="7" name="Rectangle 6"/>
          <p:cNvSpPr>
            <a:spLocks noChangeArrowheads="1"/>
          </p:cNvSpPr>
          <p:nvPr/>
        </p:nvSpPr>
        <p:spPr bwMode="auto">
          <a:xfrm>
            <a:off x="6278879" y="1086491"/>
            <a:ext cx="16807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Students: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352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creenshot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71" y="2023288"/>
            <a:ext cx="57245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4097" name="Picture 1" descr="Screenshot (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2980" y="2023288"/>
            <a:ext cx="5705475" cy="32099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33471" y="1517689"/>
            <a:ext cx="57245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Students Denied:</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0" y="3628251"/>
            <a:ext cx="57245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Faculty: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a:spLocks noChangeArrowheads="1"/>
          </p:cNvSpPr>
          <p:nvPr/>
        </p:nvSpPr>
        <p:spPr bwMode="auto">
          <a:xfrm>
            <a:off x="6423930" y="1469290"/>
            <a:ext cx="57245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Faculty:</a:t>
            </a:r>
            <a:endParaRPr kumimoji="0" lang="en-US" altLang="en-US" sz="8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4482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5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2" y="1867987"/>
            <a:ext cx="57245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1" descr="Screenshot (5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5208" y="1841863"/>
            <a:ext cx="5743575" cy="32289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243841" y="1448636"/>
            <a:ext cx="5724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Subjects: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a:spLocks noChangeArrowheads="1"/>
          </p:cNvSpPr>
          <p:nvPr/>
        </p:nvSpPr>
        <p:spPr bwMode="auto">
          <a:xfrm>
            <a:off x="6344732" y="1448636"/>
            <a:ext cx="57245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Admin:</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62936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Screenshot (6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457200"/>
            <a:ext cx="5164183" cy="29043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creenshot (6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6628" y="457200"/>
            <a:ext cx="5164183" cy="2904316"/>
          </a:xfrm>
          <a:prstGeom prst="rect">
            <a:avLst/>
          </a:prstGeom>
          <a:noFill/>
          <a:extLst>
            <a:ext uri="{909E8E84-426E-40DD-AFC4-6F175D3DCCD1}">
              <a14:hiddenFill xmlns:a14="http://schemas.microsoft.com/office/drawing/2010/main">
                <a:solidFill>
                  <a:srgbClr val="FFFFFF"/>
                </a:solidFill>
              </a14:hiddenFill>
            </a:ext>
          </a:extLst>
        </p:spPr>
      </p:pic>
      <p:pic>
        <p:nvPicPr>
          <p:cNvPr id="7169" name="Picture 1" descr="Screenshot (6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737" y="3451617"/>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4"/>
          <p:cNvSpPr>
            <a:spLocks noChangeArrowheads="1"/>
          </p:cNvSpPr>
          <p:nvPr/>
        </p:nvSpPr>
        <p:spPr bwMode="auto">
          <a:xfrm>
            <a:off x="0" y="90100"/>
            <a:ext cx="288219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Files uploaded by the Faculty:</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6096000" y="90100"/>
            <a:ext cx="19230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Exam Files: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6" name="Rectangle 6"/>
          <p:cNvSpPr>
            <a:spLocks noChangeArrowheads="1"/>
          </p:cNvSpPr>
          <p:nvPr/>
        </p:nvSpPr>
        <p:spPr bwMode="auto">
          <a:xfrm>
            <a:off x="1184366" y="4567940"/>
            <a:ext cx="151612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own Profile: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36562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7299" y="701911"/>
            <a:ext cx="1934609" cy="404078"/>
          </a:xfrm>
        </p:spPr>
        <p:txBody>
          <a:bodyPr/>
          <a:lstStyle/>
          <a:p>
            <a:r>
              <a:rPr lang="en-IN" dirty="0" smtClean="0"/>
              <a:t>User : Faculty</a:t>
            </a:r>
            <a:endParaRPr lang="en-IN" dirty="0"/>
          </a:p>
        </p:txBody>
      </p:sp>
      <p:sp>
        <p:nvSpPr>
          <p:cNvPr id="4" name="Rectangle 2"/>
          <p:cNvSpPr>
            <a:spLocks noChangeArrowheads="1"/>
          </p:cNvSpPr>
          <p:nvPr/>
        </p:nvSpPr>
        <p:spPr bwMode="auto">
          <a:xfrm>
            <a:off x="756339" y="1105989"/>
            <a:ext cx="879696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Faculty Login Page: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1265" name="Picture 1" descr="Screenshot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39" y="1430077"/>
            <a:ext cx="8796964" cy="494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5726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descr="Screenshot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003" y="500743"/>
            <a:ext cx="5320940" cy="2992476"/>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Screenshot (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5003" y="500743"/>
            <a:ext cx="5320940" cy="2992476"/>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 descr="Screenshot (4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072" y="3706837"/>
            <a:ext cx="5216677" cy="29338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90100"/>
            <a:ext cx="2638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Upload the Files / Study resources: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5"/>
          <p:cNvSpPr>
            <a:spLocks noChangeArrowheads="1"/>
          </p:cNvSpPr>
          <p:nvPr/>
        </p:nvSpPr>
        <p:spPr bwMode="auto">
          <a:xfrm>
            <a:off x="6662057" y="94748"/>
            <a:ext cx="13131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the Files:</a:t>
            </a:r>
            <a:endParaRPr kumimoji="0" lang="en-US" altLang="en-US" sz="800" b="0" i="0" u="none" strike="noStrike" cap="none" normalizeH="0" baseline="0" dirty="0" smtClean="0">
              <a:ln>
                <a:noFill/>
              </a:ln>
              <a:solidFill>
                <a:schemeClr val="tx1"/>
              </a:solidFill>
              <a:effectLst/>
            </a:endParaRPr>
          </a:p>
        </p:txBody>
      </p:sp>
      <p:sp>
        <p:nvSpPr>
          <p:cNvPr id="4" name="Rectangle 6"/>
          <p:cNvSpPr>
            <a:spLocks noChangeArrowheads="1"/>
          </p:cNvSpPr>
          <p:nvPr/>
        </p:nvSpPr>
        <p:spPr bwMode="auto">
          <a:xfrm>
            <a:off x="1122520" y="4723034"/>
            <a:ext cx="174695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own Profile:</a:t>
            </a:r>
            <a:endParaRPr kumimoji="0" lang="en-US" altLang="en-US" sz="800" b="0" i="0" u="none" strike="noStrike" cap="none" normalizeH="0" baseline="0" dirty="0" smtClean="0">
              <a:ln>
                <a:noFill/>
              </a:ln>
              <a:solidFill>
                <a:schemeClr val="tx1"/>
              </a:solidFill>
              <a:effectLst/>
            </a:endParaRPr>
          </a:p>
        </p:txBody>
      </p:sp>
      <p:sp>
        <p:nvSpPr>
          <p:cNvPr id="5" name="Rectangle 7"/>
          <p:cNvSpPr>
            <a:spLocks noChangeArrowheads="1"/>
          </p:cNvSpPr>
          <p:nvPr/>
        </p:nvSpPr>
        <p:spPr bwMode="auto">
          <a:xfrm>
            <a:off x="0" y="11029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111897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48639" y="266481"/>
            <a:ext cx="1986861" cy="447621"/>
          </a:xfrm>
        </p:spPr>
        <p:txBody>
          <a:bodyPr/>
          <a:lstStyle/>
          <a:p>
            <a:r>
              <a:rPr lang="en-IN" dirty="0" smtClean="0"/>
              <a:t>User : Student</a:t>
            </a:r>
            <a:endParaRPr lang="en-IN" dirty="0"/>
          </a:p>
        </p:txBody>
      </p:sp>
      <p:sp>
        <p:nvSpPr>
          <p:cNvPr id="4" name="Rectangle 2"/>
          <p:cNvSpPr>
            <a:spLocks noChangeArrowheads="1"/>
          </p:cNvSpPr>
          <p:nvPr/>
        </p:nvSpPr>
        <p:spPr bwMode="auto">
          <a:xfrm>
            <a:off x="1105987" y="901337"/>
            <a:ext cx="9196252"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 Login Page: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2289" name="Picture 1" descr="Screenshot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987" y="1162947"/>
            <a:ext cx="9196252" cy="517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831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OBJECTIVES</a:t>
            </a:r>
            <a:endParaRPr lang="en-IN" dirty="0"/>
          </a:p>
        </p:txBody>
      </p:sp>
      <p:sp>
        <p:nvSpPr>
          <p:cNvPr id="3" name="Content Placeholder 2"/>
          <p:cNvSpPr>
            <a:spLocks noGrp="1"/>
          </p:cNvSpPr>
          <p:nvPr>
            <p:ph idx="1"/>
          </p:nvPr>
        </p:nvSpPr>
        <p:spPr/>
        <p:txBody>
          <a:bodyPr>
            <a:normAutofit/>
          </a:bodyPr>
          <a:lstStyle/>
          <a:p>
            <a:pPr>
              <a:lnSpc>
                <a:spcPct val="100000"/>
              </a:lnSpc>
            </a:pPr>
            <a:r>
              <a:rPr lang="en-US" dirty="0"/>
              <a:t>The effective use of </a:t>
            </a:r>
            <a:r>
              <a:rPr lang="en-US" b="1" dirty="0"/>
              <a:t>"SCA Study Resource Management System",</a:t>
            </a:r>
            <a:r>
              <a:rPr lang="en-US" dirty="0"/>
              <a:t> any Educational Institute or training centers can be use it to put all the study resource online that can be accessed by the user anytime and anywhere.</a:t>
            </a:r>
            <a:endParaRPr lang="en-IN" dirty="0"/>
          </a:p>
          <a:p>
            <a:pPr marL="0" indent="0">
              <a:lnSpc>
                <a:spcPct val="100000"/>
              </a:lnSpc>
              <a:buNone/>
            </a:pPr>
            <a:r>
              <a:rPr lang="en-US" dirty="0"/>
              <a:t> </a:t>
            </a:r>
            <a:endParaRPr lang="en-IN" dirty="0"/>
          </a:p>
          <a:p>
            <a:pPr lvl="0">
              <a:lnSpc>
                <a:spcPct val="100000"/>
              </a:lnSpc>
            </a:pPr>
            <a:r>
              <a:rPr lang="en-US" dirty="0"/>
              <a:t>To deal with On-line Study System in an easy way and an efficient mannered (connection process). </a:t>
            </a:r>
            <a:endParaRPr lang="en-IN" dirty="0"/>
          </a:p>
          <a:p>
            <a:pPr lvl="0">
              <a:lnSpc>
                <a:spcPct val="100000"/>
              </a:lnSpc>
            </a:pPr>
            <a:r>
              <a:rPr lang="en-US" dirty="0"/>
              <a:t>Specify a privilege for each person to allow each person use this system in a specific purpose and for security concern too.</a:t>
            </a:r>
            <a:endParaRPr lang="en-IN" dirty="0"/>
          </a:p>
          <a:p>
            <a:pPr lvl="0">
              <a:lnSpc>
                <a:spcPct val="100000"/>
              </a:lnSpc>
            </a:pPr>
            <a:r>
              <a:rPr lang="en-US" dirty="0"/>
              <a:t>Create strong and secrete data base that allow for any connection in a secret way, to prevent any outside or inside attacks</a:t>
            </a:r>
            <a:r>
              <a:rPr lang="en-US" dirty="0" smtClean="0"/>
              <a:t>.</a:t>
            </a:r>
            <a:endParaRPr lang="en-IN" dirty="0"/>
          </a:p>
        </p:txBody>
      </p:sp>
    </p:spTree>
    <p:extLst>
      <p:ext uri="{BB962C8B-B14F-4D97-AF65-F5344CB8AC3E}">
        <p14:creationId xmlns:p14="http://schemas.microsoft.com/office/powerpoint/2010/main" val="2706935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05438" y="383932"/>
            <a:ext cx="998027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 Registration Page:</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13313" name="Picture 1" descr="Screenshot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438" y="677705"/>
            <a:ext cx="9980277" cy="5612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Screenshot (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147" y="457200"/>
            <a:ext cx="5277394" cy="2967985"/>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Screenshot (3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3147" y="457200"/>
            <a:ext cx="5277394" cy="2967985"/>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1" descr="Screenshot (4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33737" y="3515286"/>
            <a:ext cx="5724525" cy="3219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90100"/>
            <a:ext cx="19831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Use the Study Materials: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3" name="Rectangle 5"/>
          <p:cNvSpPr>
            <a:spLocks noChangeArrowheads="1"/>
          </p:cNvSpPr>
          <p:nvPr/>
        </p:nvSpPr>
        <p:spPr bwMode="auto">
          <a:xfrm>
            <a:off x="6096000" y="90100"/>
            <a:ext cx="141333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Use the Exam Files:</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6"/>
          <p:cNvSpPr>
            <a:spLocks noChangeArrowheads="1"/>
          </p:cNvSpPr>
          <p:nvPr/>
        </p:nvSpPr>
        <p:spPr bwMode="auto">
          <a:xfrm>
            <a:off x="973953" y="4678735"/>
            <a:ext cx="1635384" cy="44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60388" algn="l"/>
              </a:tabLst>
              <a:defRPr>
                <a:solidFill>
                  <a:schemeClr val="tx1"/>
                </a:solidFill>
                <a:latin typeface="Arial" panose="020B0604020202020204" pitchFamily="34" charset="0"/>
              </a:defRPr>
            </a:lvl1pPr>
            <a:lvl2pPr eaLnBrk="0" fontAlgn="base" hangingPunct="0">
              <a:spcBef>
                <a:spcPct val="0"/>
              </a:spcBef>
              <a:spcAft>
                <a:spcPct val="0"/>
              </a:spcAft>
              <a:tabLst>
                <a:tab pos="560388" algn="l"/>
              </a:tabLst>
              <a:defRPr>
                <a:solidFill>
                  <a:schemeClr val="tx1"/>
                </a:solidFill>
                <a:latin typeface="Arial" panose="020B0604020202020204" pitchFamily="34" charset="0"/>
              </a:defRPr>
            </a:lvl2pPr>
            <a:lvl3pPr eaLnBrk="0" fontAlgn="base" hangingPunct="0">
              <a:spcBef>
                <a:spcPct val="0"/>
              </a:spcBef>
              <a:spcAft>
                <a:spcPct val="0"/>
              </a:spcAft>
              <a:tabLst>
                <a:tab pos="560388" algn="l"/>
              </a:tabLst>
              <a:defRPr>
                <a:solidFill>
                  <a:schemeClr val="tx1"/>
                </a:solidFill>
                <a:latin typeface="Arial" panose="020B0604020202020204" pitchFamily="34" charset="0"/>
              </a:defRPr>
            </a:lvl3pPr>
            <a:lvl4pPr eaLnBrk="0" fontAlgn="base" hangingPunct="0">
              <a:spcBef>
                <a:spcPct val="0"/>
              </a:spcBef>
              <a:spcAft>
                <a:spcPct val="0"/>
              </a:spcAft>
              <a:tabLst>
                <a:tab pos="560388" algn="l"/>
              </a:tabLst>
              <a:defRPr>
                <a:solidFill>
                  <a:schemeClr val="tx1"/>
                </a:solidFill>
                <a:latin typeface="Arial" panose="020B0604020202020204" pitchFamily="34" charset="0"/>
              </a:defRPr>
            </a:lvl4pPr>
            <a:lvl5pPr eaLnBrk="0" fontAlgn="base" hangingPunct="0">
              <a:spcBef>
                <a:spcPct val="0"/>
              </a:spcBef>
              <a:spcAft>
                <a:spcPct val="0"/>
              </a:spcAft>
              <a:tabLst>
                <a:tab pos="560388" algn="l"/>
              </a:tabLst>
              <a:defRPr>
                <a:solidFill>
                  <a:schemeClr val="tx1"/>
                </a:solidFill>
                <a:latin typeface="Arial" panose="020B0604020202020204" pitchFamily="34" charset="0"/>
              </a:defRPr>
            </a:lvl5pPr>
            <a:lvl6pPr eaLnBrk="0" fontAlgn="base" hangingPunct="0">
              <a:spcBef>
                <a:spcPct val="0"/>
              </a:spcBef>
              <a:spcAft>
                <a:spcPct val="0"/>
              </a:spcAft>
              <a:tabLst>
                <a:tab pos="560388" algn="l"/>
              </a:tabLst>
              <a:defRPr>
                <a:solidFill>
                  <a:schemeClr val="tx1"/>
                </a:solidFill>
                <a:latin typeface="Arial" panose="020B0604020202020204" pitchFamily="34" charset="0"/>
              </a:defRPr>
            </a:lvl6pPr>
            <a:lvl7pPr eaLnBrk="0" fontAlgn="base" hangingPunct="0">
              <a:spcBef>
                <a:spcPct val="0"/>
              </a:spcBef>
              <a:spcAft>
                <a:spcPct val="0"/>
              </a:spcAft>
              <a:tabLst>
                <a:tab pos="560388" algn="l"/>
              </a:tabLst>
              <a:defRPr>
                <a:solidFill>
                  <a:schemeClr val="tx1"/>
                </a:solidFill>
                <a:latin typeface="Arial" panose="020B0604020202020204" pitchFamily="34" charset="0"/>
              </a:defRPr>
            </a:lvl7pPr>
            <a:lvl8pPr eaLnBrk="0" fontAlgn="base" hangingPunct="0">
              <a:spcBef>
                <a:spcPct val="0"/>
              </a:spcBef>
              <a:spcAft>
                <a:spcPct val="0"/>
              </a:spcAft>
              <a:tabLst>
                <a:tab pos="560388" algn="l"/>
              </a:tabLst>
              <a:defRPr>
                <a:solidFill>
                  <a:schemeClr val="tx1"/>
                </a:solidFill>
                <a:latin typeface="Arial" panose="020B0604020202020204" pitchFamily="34" charset="0"/>
              </a:defRPr>
            </a:lvl8pPr>
            <a:lvl9pPr eaLnBrk="0" fontAlgn="base" hangingPunct="0">
              <a:spcBef>
                <a:spcPct val="0"/>
              </a:spcBef>
              <a:spcAft>
                <a:spcPct val="0"/>
              </a:spcAft>
              <a:tabLst>
                <a:tab pos="560388" algn="l"/>
              </a:tabLst>
              <a:defRPr>
                <a:solidFill>
                  <a:schemeClr val="tx1"/>
                </a:solidFill>
                <a:latin typeface="Arial" panose="020B0604020202020204" pitchFamily="34" charset="0"/>
              </a:defRPr>
            </a:lvl9pPr>
          </a:lstStyle>
          <a:p>
            <a:pPr marL="0" marR="0" lvl="0" indent="228600" algn="just" defTabSz="914400" rtl="0" eaLnBrk="0" fontAlgn="base" latinLnBrk="0" hangingPunct="0">
              <a:lnSpc>
                <a:spcPct val="100000"/>
              </a:lnSpc>
              <a:spcBef>
                <a:spcPct val="0"/>
              </a:spcBef>
              <a:spcAft>
                <a:spcPct val="0"/>
              </a:spcAft>
              <a:buClrTx/>
              <a:buSzTx/>
              <a:buFontTx/>
              <a:buNone/>
              <a:tabLst>
                <a:tab pos="560388" algn="l"/>
              </a:tabLst>
            </a:pPr>
            <a:r>
              <a:rPr kumimoji="0" lang="en-US" altLang="en-US" sz="1100" b="1"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Manage own Profile:</a:t>
            </a:r>
            <a:endParaRPr kumimoji="0" lang="en-US" altLang="en-US" sz="800" b="0" i="0" u="none" strike="noStrike" cap="none" normalizeH="0" baseline="0" dirty="0" smtClean="0">
              <a:ln>
                <a:noFill/>
              </a:ln>
              <a:solidFill>
                <a:schemeClr val="tx1"/>
              </a:solidFill>
              <a:effectLst/>
            </a:endParaRPr>
          </a:p>
          <a:p>
            <a:pPr marL="0" marR="0" lvl="0" indent="228600" algn="just" defTabSz="914400" rtl="0" eaLnBrk="0" fontAlgn="base" latinLnBrk="0" hangingPunct="0">
              <a:lnSpc>
                <a:spcPct val="100000"/>
              </a:lnSpc>
              <a:spcBef>
                <a:spcPct val="0"/>
              </a:spcBef>
              <a:spcAft>
                <a:spcPct val="0"/>
              </a:spcAft>
              <a:buClrTx/>
              <a:buSzTx/>
              <a:buFontTx/>
              <a:buNone/>
              <a:tabLst>
                <a:tab pos="560388" algn="l"/>
              </a:tabLst>
            </a:pPr>
            <a:r>
              <a:rPr kumimoji="0" lang="en-US" altLang="en-US" sz="1200" b="0" i="0" u="none" strike="noStrike" cap="none" normalizeH="0" baseline="0" dirty="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7"/>
          <p:cNvSpPr>
            <a:spLocks noChangeArrowheads="1"/>
          </p:cNvSpPr>
          <p:nvPr/>
        </p:nvSpPr>
        <p:spPr bwMode="auto">
          <a:xfrm>
            <a:off x="0" y="11029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t/>
            </a:r>
            <a:br>
              <a:rPr kumimoji="0" lang="en-US" altLang="en-US" sz="1200" b="0" i="0" u="none" strike="noStrike" cap="none" normalizeH="0" baseline="0" smtClean="0">
                <a:ln>
                  <a:noFill/>
                </a:ln>
                <a:solidFill>
                  <a:schemeClr val="tx1"/>
                </a:solidFill>
                <a:effectLst/>
                <a:latin typeface="Calibri" panose="020F0502020204030204" pitchFamily="34" charset="0"/>
                <a:ea typeface="Times New Roman" panose="02020603050405020304" pitchFamily="18" charset="0"/>
                <a:cs typeface="Calibri" panose="020F050202020403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291579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09895" y="561214"/>
            <a:ext cx="1052485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(Student/Faculty/Admin) Forgot Password / Reset Password:</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pic>
        <p:nvPicPr>
          <p:cNvPr id="10241" name="Picture 1" descr="Screenshot (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896" y="1175657"/>
            <a:ext cx="10524859" cy="501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9397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Test case</a:t>
            </a:r>
            <a:endParaRPr lang="en-IN" dirty="0"/>
          </a:p>
        </p:txBody>
      </p:sp>
      <p:sp>
        <p:nvSpPr>
          <p:cNvPr id="3" name="Content Placeholder 2"/>
          <p:cNvSpPr>
            <a:spLocks noGrp="1"/>
          </p:cNvSpPr>
          <p:nvPr>
            <p:ph idx="1"/>
          </p:nvPr>
        </p:nvSpPr>
        <p:spPr>
          <a:xfrm>
            <a:off x="1069848" y="1825316"/>
            <a:ext cx="10058400" cy="4050792"/>
          </a:xfrm>
        </p:spPr>
        <p:txBody>
          <a:bodyPr/>
          <a:lstStyle/>
          <a:p>
            <a:r>
              <a:rPr lang="en-IN" dirty="0" smtClean="0"/>
              <a:t>Student Login Page:</a:t>
            </a:r>
          </a:p>
          <a:p>
            <a:endParaRPr lang="en-IN" dirty="0"/>
          </a:p>
        </p:txBody>
      </p:sp>
      <p:pic>
        <p:nvPicPr>
          <p:cNvPr id="4" name="Picture 3"/>
          <p:cNvPicPr>
            <a:picLocks noChangeAspect="1"/>
          </p:cNvPicPr>
          <p:nvPr/>
        </p:nvPicPr>
        <p:blipFill>
          <a:blip r:embed="rId2"/>
          <a:stretch>
            <a:fillRect/>
          </a:stretch>
        </p:blipFill>
        <p:spPr>
          <a:xfrm>
            <a:off x="1069848" y="2374913"/>
            <a:ext cx="6576278" cy="3980899"/>
          </a:xfrm>
          <a:prstGeom prst="rect">
            <a:avLst/>
          </a:prstGeom>
        </p:spPr>
      </p:pic>
    </p:spTree>
    <p:extLst>
      <p:ext uri="{BB962C8B-B14F-4D97-AF65-F5344CB8AC3E}">
        <p14:creationId xmlns:p14="http://schemas.microsoft.com/office/powerpoint/2010/main" val="3788960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9364" y="949234"/>
            <a:ext cx="3178628" cy="444137"/>
          </a:xfrm>
        </p:spPr>
        <p:txBody>
          <a:bodyPr/>
          <a:lstStyle/>
          <a:p>
            <a:r>
              <a:rPr lang="en-IN" dirty="0" smtClean="0"/>
              <a:t>Faculty Login Page:</a:t>
            </a:r>
          </a:p>
        </p:txBody>
      </p:sp>
      <p:pic>
        <p:nvPicPr>
          <p:cNvPr id="4" name="Picture 3"/>
          <p:cNvPicPr>
            <a:picLocks noChangeAspect="1"/>
          </p:cNvPicPr>
          <p:nvPr/>
        </p:nvPicPr>
        <p:blipFill>
          <a:blip r:embed="rId2"/>
          <a:stretch>
            <a:fillRect/>
          </a:stretch>
        </p:blipFill>
        <p:spPr>
          <a:xfrm>
            <a:off x="267741" y="1700258"/>
            <a:ext cx="5501034" cy="2970390"/>
          </a:xfrm>
          <a:prstGeom prst="rect">
            <a:avLst/>
          </a:prstGeom>
        </p:spPr>
      </p:pic>
      <p:pic>
        <p:nvPicPr>
          <p:cNvPr id="5" name="Picture 4"/>
          <p:cNvPicPr>
            <a:picLocks noChangeAspect="1"/>
          </p:cNvPicPr>
          <p:nvPr/>
        </p:nvPicPr>
        <p:blipFill>
          <a:blip r:embed="rId3"/>
          <a:stretch>
            <a:fillRect/>
          </a:stretch>
        </p:blipFill>
        <p:spPr>
          <a:xfrm>
            <a:off x="5913812" y="1700258"/>
            <a:ext cx="5929845" cy="3980290"/>
          </a:xfrm>
          <a:prstGeom prst="rect">
            <a:avLst/>
          </a:prstGeom>
        </p:spPr>
      </p:pic>
      <p:sp>
        <p:nvSpPr>
          <p:cNvPr id="6" name="Content Placeholder 2"/>
          <p:cNvSpPr txBox="1">
            <a:spLocks/>
          </p:cNvSpPr>
          <p:nvPr/>
        </p:nvSpPr>
        <p:spPr>
          <a:xfrm>
            <a:off x="5913812" y="949233"/>
            <a:ext cx="3178628" cy="44413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dirty="0" smtClean="0"/>
              <a:t>Admin Login Page:</a:t>
            </a:r>
          </a:p>
        </p:txBody>
      </p:sp>
    </p:spTree>
    <p:extLst>
      <p:ext uri="{BB962C8B-B14F-4D97-AF65-F5344CB8AC3E}">
        <p14:creationId xmlns:p14="http://schemas.microsoft.com/office/powerpoint/2010/main" val="2780238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128" y="1311511"/>
            <a:ext cx="2735798" cy="456329"/>
          </a:xfrm>
        </p:spPr>
        <p:txBody>
          <a:bodyPr/>
          <a:lstStyle/>
          <a:p>
            <a:r>
              <a:rPr lang="en-IN" dirty="0" smtClean="0"/>
              <a:t>Student Dashboard:</a:t>
            </a:r>
            <a:endParaRPr lang="en-IN" dirty="0"/>
          </a:p>
        </p:txBody>
      </p:sp>
      <p:pic>
        <p:nvPicPr>
          <p:cNvPr id="4" name="Picture 3"/>
          <p:cNvPicPr>
            <a:picLocks noChangeAspect="1"/>
          </p:cNvPicPr>
          <p:nvPr/>
        </p:nvPicPr>
        <p:blipFill>
          <a:blip r:embed="rId2"/>
          <a:stretch>
            <a:fillRect/>
          </a:stretch>
        </p:blipFill>
        <p:spPr>
          <a:xfrm>
            <a:off x="643129" y="1992697"/>
            <a:ext cx="5293780" cy="3310823"/>
          </a:xfrm>
          <a:prstGeom prst="rect">
            <a:avLst/>
          </a:prstGeom>
        </p:spPr>
      </p:pic>
      <p:sp>
        <p:nvSpPr>
          <p:cNvPr id="5" name="Content Placeholder 2"/>
          <p:cNvSpPr txBox="1">
            <a:spLocks/>
          </p:cNvSpPr>
          <p:nvPr/>
        </p:nvSpPr>
        <p:spPr>
          <a:xfrm>
            <a:off x="6207214" y="1311511"/>
            <a:ext cx="2735798" cy="45632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dirty="0" smtClean="0"/>
              <a:t>Faculty Dashboard:</a:t>
            </a:r>
            <a:endParaRPr lang="en-IN" dirty="0"/>
          </a:p>
        </p:txBody>
      </p:sp>
      <p:pic>
        <p:nvPicPr>
          <p:cNvPr id="6" name="Picture 5"/>
          <p:cNvPicPr>
            <a:picLocks noChangeAspect="1"/>
          </p:cNvPicPr>
          <p:nvPr/>
        </p:nvPicPr>
        <p:blipFill>
          <a:blip r:embed="rId3"/>
          <a:stretch>
            <a:fillRect/>
          </a:stretch>
        </p:blipFill>
        <p:spPr>
          <a:xfrm>
            <a:off x="6207214" y="1992698"/>
            <a:ext cx="5563963" cy="3310822"/>
          </a:xfrm>
          <a:prstGeom prst="rect">
            <a:avLst/>
          </a:prstGeom>
        </p:spPr>
      </p:pic>
    </p:spTree>
    <p:extLst>
      <p:ext uri="{BB962C8B-B14F-4D97-AF65-F5344CB8AC3E}">
        <p14:creationId xmlns:p14="http://schemas.microsoft.com/office/powerpoint/2010/main" val="8163629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4503" y="1306288"/>
            <a:ext cx="2629989" cy="313508"/>
          </a:xfrm>
        </p:spPr>
        <p:txBody>
          <a:bodyPr>
            <a:normAutofit fontScale="92500" lnSpcReduction="20000"/>
          </a:bodyPr>
          <a:lstStyle/>
          <a:p>
            <a:r>
              <a:rPr lang="en-IN" dirty="0" smtClean="0"/>
              <a:t>Admin Dashboard:</a:t>
            </a:r>
          </a:p>
          <a:p>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60166133"/>
              </p:ext>
            </p:extLst>
          </p:nvPr>
        </p:nvGraphicFramePr>
        <p:xfrm>
          <a:off x="4406537" y="34836"/>
          <a:ext cx="6688181" cy="6766567"/>
        </p:xfrm>
        <a:graphic>
          <a:graphicData uri="http://schemas.openxmlformats.org/drawingml/2006/table">
            <a:tbl>
              <a:tblPr firstRow="1" firstCol="1" lastRow="1" lastCol="1" bandRow="1" bandCol="1"/>
              <a:tblGrid>
                <a:gridCol w="636245"/>
                <a:gridCol w="1168503"/>
                <a:gridCol w="2679492"/>
                <a:gridCol w="2203941"/>
              </a:tblGrid>
              <a:tr h="231654">
                <a:tc>
                  <a:txBody>
                    <a:bodyPr/>
                    <a:lstStyle/>
                    <a:p>
                      <a:pPr algn="ctr">
                        <a:lnSpc>
                          <a:spcPct val="150000"/>
                        </a:lnSpc>
                        <a:spcAft>
                          <a:spcPts val="0"/>
                        </a:spcAft>
                      </a:pPr>
                      <a:r>
                        <a:rPr lang="en-US" sz="100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Sl.No</a:t>
                      </a: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lnSpc>
                          <a:spcPct val="150000"/>
                        </a:lnSpc>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Test Case ID</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ctr">
                        <a:lnSpc>
                          <a:spcPct val="150000"/>
                        </a:lnSpc>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Do</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ctr">
                        <a:lnSpc>
                          <a:spcPct val="150000"/>
                        </a:lnSpc>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Expected Result </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open menu button</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open Side menu.</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335123">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QT6-002</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Check links on Admin dashboard</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the specified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335123">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Pending Approval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Pending Approval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Check Permission Accept/Deny button</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working permission buttons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View 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view file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335123">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Approved Student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approve student page. </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student </a:t>
                      </a:r>
                      <a:r>
                        <a:rPr lang="en-US" sz="1000" dirty="0" smtClean="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Profile</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edited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09.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QT6-009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Student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335123">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Denied Student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Denied student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give permission/delete profile</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permission and delete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Faculty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Faculty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add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add Faculty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Subject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Subject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Subject </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Subject</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QT6-018</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Subject </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Subject</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QT6-019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add Subject </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add Subject</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Admin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Admin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add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add Admin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Files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Files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QT6-026</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QT6-027</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add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add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28.</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QT6-028</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Exam Files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redirected to Exam Files Page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QT6-029</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edit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QT6-030</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delete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delete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QT6-031</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to add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add Exam Files</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32.</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QT5-032</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Profile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open of Profile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QT6-033</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Try editing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edit Profile</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r h="335123">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QT6-034</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Reset Password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redirect to reset password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r>
              <a:tr h="167562">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QT6-035</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solidFill>
                      <a:srgbClr val="F2F2F2"/>
                    </a:solidFill>
                  </a:tcPr>
                </a:tc>
                <a:tc>
                  <a:txBody>
                    <a:bodyPr/>
                    <a:lstStyle/>
                    <a:p>
                      <a:pPr algn="just">
                        <a:spcAft>
                          <a:spcPts val="0"/>
                        </a:spcAft>
                      </a:pPr>
                      <a:r>
                        <a:rPr lang="en-US"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Click On Logout Link</a:t>
                      </a:r>
                      <a:endParaRPr lang="en-IN" sz="100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c>
                  <a:txBody>
                    <a:bodyPr/>
                    <a:lstStyle/>
                    <a:p>
                      <a:pPr algn="just">
                        <a:spcAft>
                          <a:spcPts val="0"/>
                        </a:spcAft>
                      </a:pPr>
                      <a:r>
                        <a:rPr lang="en-US"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Successful Logout</a:t>
                      </a:r>
                      <a:endParaRPr lang="en-IN" sz="1000" dirty="0">
                        <a:solidFill>
                          <a:srgbClr val="000000"/>
                        </a:solidFill>
                        <a:effectLst/>
                        <a:latin typeface="Times New Roman" panose="02020603050405020304" pitchFamily="18" charset="0"/>
                        <a:ea typeface="Times New Roman" panose="02020603050405020304" pitchFamily="18" charset="0"/>
                      </a:endParaRPr>
                    </a:p>
                  </a:txBody>
                  <a:tcPr marL="27876" marR="27876" marT="0" marB="0">
                    <a:lnL w="12700" cap="flat" cmpd="sng" algn="ctr">
                      <a:solidFill>
                        <a:srgbClr val="BFBFBF"/>
                      </a:solidFill>
                      <a:prstDash val="solid"/>
                      <a:round/>
                      <a:headEnd type="none" w="med" len="med"/>
                      <a:tailEnd type="none" w="med" len="med"/>
                    </a:lnL>
                    <a:lnR w="12700" cap="flat" cmpd="sng" algn="ctr">
                      <a:solidFill>
                        <a:srgbClr val="BFBFBF"/>
                      </a:solid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10175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3128" y="1311511"/>
            <a:ext cx="2735798" cy="456329"/>
          </a:xfrm>
        </p:spPr>
        <p:txBody>
          <a:bodyPr>
            <a:normAutofit fontScale="85000" lnSpcReduction="20000"/>
          </a:bodyPr>
          <a:lstStyle/>
          <a:p>
            <a:r>
              <a:rPr lang="en-IN" dirty="0" smtClean="0"/>
              <a:t>Student Reset/Forgot Password:</a:t>
            </a:r>
            <a:endParaRPr lang="en-IN" dirty="0"/>
          </a:p>
        </p:txBody>
      </p:sp>
      <p:sp>
        <p:nvSpPr>
          <p:cNvPr id="5" name="Content Placeholder 2"/>
          <p:cNvSpPr txBox="1">
            <a:spLocks/>
          </p:cNvSpPr>
          <p:nvPr/>
        </p:nvSpPr>
        <p:spPr>
          <a:xfrm>
            <a:off x="6207214" y="1311511"/>
            <a:ext cx="2735798" cy="456329"/>
          </a:xfrm>
          <a:prstGeom prst="rect">
            <a:avLst/>
          </a:prstGeom>
        </p:spPr>
        <p:txBody>
          <a:bodyPr vert="horz" lIns="91440" tIns="45720" rIns="91440" bIns="45720" rtlCol="0">
            <a:normAutofit fontScale="85000" lnSpcReduction="20000"/>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IN" dirty="0" smtClean="0"/>
              <a:t>Faculty Reset/Forgot Password:</a:t>
            </a:r>
            <a:endParaRPr lang="en-IN" dirty="0"/>
          </a:p>
        </p:txBody>
      </p:sp>
      <p:pic>
        <p:nvPicPr>
          <p:cNvPr id="2" name="Picture 1"/>
          <p:cNvPicPr>
            <a:picLocks noChangeAspect="1"/>
          </p:cNvPicPr>
          <p:nvPr/>
        </p:nvPicPr>
        <p:blipFill>
          <a:blip r:embed="rId2"/>
          <a:stretch>
            <a:fillRect/>
          </a:stretch>
        </p:blipFill>
        <p:spPr>
          <a:xfrm>
            <a:off x="643129" y="1992698"/>
            <a:ext cx="5330952" cy="2988315"/>
          </a:xfrm>
          <a:prstGeom prst="rect">
            <a:avLst/>
          </a:prstGeom>
        </p:spPr>
      </p:pic>
      <p:pic>
        <p:nvPicPr>
          <p:cNvPr id="7" name="Picture 6"/>
          <p:cNvPicPr>
            <a:picLocks noChangeAspect="1"/>
          </p:cNvPicPr>
          <p:nvPr/>
        </p:nvPicPr>
        <p:blipFill>
          <a:blip r:embed="rId3"/>
          <a:stretch>
            <a:fillRect/>
          </a:stretch>
        </p:blipFill>
        <p:spPr>
          <a:xfrm>
            <a:off x="6207215" y="1992698"/>
            <a:ext cx="5401312" cy="3027756"/>
          </a:xfrm>
          <a:prstGeom prst="rect">
            <a:avLst/>
          </a:prstGeom>
        </p:spPr>
      </p:pic>
    </p:spTree>
    <p:extLst>
      <p:ext uri="{BB962C8B-B14F-4D97-AF65-F5344CB8AC3E}">
        <p14:creationId xmlns:p14="http://schemas.microsoft.com/office/powerpoint/2010/main" val="206110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0560" y="827314"/>
            <a:ext cx="10457688" cy="5344886"/>
          </a:xfrm>
        </p:spPr>
        <p:txBody>
          <a:bodyPr/>
          <a:lstStyle/>
          <a:p>
            <a:r>
              <a:rPr lang="en-IN" dirty="0" smtClean="0"/>
              <a:t>Admin Reset/Forgot Password:</a:t>
            </a:r>
            <a:endParaRPr lang="en-IN" dirty="0"/>
          </a:p>
        </p:txBody>
      </p:sp>
      <p:pic>
        <p:nvPicPr>
          <p:cNvPr id="4" name="Picture 3"/>
          <p:cNvPicPr>
            <a:picLocks noChangeAspect="1"/>
          </p:cNvPicPr>
          <p:nvPr/>
        </p:nvPicPr>
        <p:blipFill>
          <a:blip r:embed="rId2"/>
          <a:stretch>
            <a:fillRect/>
          </a:stretch>
        </p:blipFill>
        <p:spPr>
          <a:xfrm>
            <a:off x="670560" y="1531853"/>
            <a:ext cx="7365354" cy="4128718"/>
          </a:xfrm>
          <a:prstGeom prst="rect">
            <a:avLst/>
          </a:prstGeom>
        </p:spPr>
      </p:pic>
    </p:spTree>
    <p:extLst>
      <p:ext uri="{BB962C8B-B14F-4D97-AF65-F5344CB8AC3E}">
        <p14:creationId xmlns:p14="http://schemas.microsoft.com/office/powerpoint/2010/main" val="3507039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Pros of system:</a:t>
            </a:r>
            <a:endParaRPr lang="en-IN" dirty="0"/>
          </a:p>
        </p:txBody>
      </p:sp>
      <p:sp>
        <p:nvSpPr>
          <p:cNvPr id="3" name="Content Placeholder 2"/>
          <p:cNvSpPr>
            <a:spLocks noGrp="1"/>
          </p:cNvSpPr>
          <p:nvPr>
            <p:ph idx="1"/>
          </p:nvPr>
        </p:nvSpPr>
        <p:spPr/>
        <p:txBody>
          <a:bodyPr/>
          <a:lstStyle/>
          <a:p>
            <a:pPr>
              <a:lnSpc>
                <a:spcPct val="150000"/>
              </a:lnSpc>
            </a:pPr>
            <a:r>
              <a:rPr lang="en-IN" dirty="0" smtClean="0"/>
              <a:t>Easy </a:t>
            </a:r>
            <a:r>
              <a:rPr lang="en-IN" dirty="0"/>
              <a:t>accessibility. It can be accessed from anywhere at any point in time</a:t>
            </a:r>
            <a:r>
              <a:rPr lang="en-IN" dirty="0" smtClean="0"/>
              <a:t>.</a:t>
            </a:r>
          </a:p>
          <a:p>
            <a:pPr>
              <a:lnSpc>
                <a:spcPct val="150000"/>
              </a:lnSpc>
            </a:pPr>
            <a:r>
              <a:rPr lang="en-IN" dirty="0" smtClean="0"/>
              <a:t>Can </a:t>
            </a:r>
            <a:r>
              <a:rPr lang="en-IN" dirty="0"/>
              <a:t>be accessed from any OS platform like Windows, Mac OS, Android, etc</a:t>
            </a:r>
            <a:r>
              <a:rPr lang="en-IN" dirty="0" smtClean="0"/>
              <a:t>.</a:t>
            </a:r>
          </a:p>
          <a:p>
            <a:pPr>
              <a:lnSpc>
                <a:spcPct val="150000"/>
              </a:lnSpc>
            </a:pPr>
            <a:r>
              <a:rPr lang="en-IN" dirty="0" smtClean="0"/>
              <a:t>Used </a:t>
            </a:r>
            <a:r>
              <a:rPr lang="en-IN" dirty="0"/>
              <a:t>through a browser</a:t>
            </a:r>
            <a:r>
              <a:rPr lang="en-IN" dirty="0" smtClean="0"/>
              <a:t>.</a:t>
            </a:r>
          </a:p>
          <a:p>
            <a:pPr>
              <a:lnSpc>
                <a:spcPct val="150000"/>
              </a:lnSpc>
            </a:pPr>
            <a:r>
              <a:rPr lang="en-IN" dirty="0" smtClean="0"/>
              <a:t>Effective </a:t>
            </a:r>
            <a:r>
              <a:rPr lang="en-IN" dirty="0"/>
              <a:t>and efficient way of resource </a:t>
            </a:r>
            <a:r>
              <a:rPr lang="en-IN" dirty="0" smtClean="0"/>
              <a:t>sharing.</a:t>
            </a:r>
          </a:p>
          <a:p>
            <a:pPr>
              <a:lnSpc>
                <a:spcPct val="150000"/>
              </a:lnSpc>
            </a:pPr>
            <a:r>
              <a:rPr lang="en-IN" dirty="0" smtClean="0"/>
              <a:t>Safe </a:t>
            </a:r>
            <a:r>
              <a:rPr lang="en-IN" dirty="0"/>
              <a:t>and Secure resource </a:t>
            </a:r>
            <a:r>
              <a:rPr lang="en-IN" dirty="0" smtClean="0"/>
              <a:t>sharing/storing.</a:t>
            </a:r>
          </a:p>
          <a:p>
            <a:pPr>
              <a:lnSpc>
                <a:spcPct val="150000"/>
              </a:lnSpc>
            </a:pPr>
            <a:r>
              <a:rPr lang="en-IN" dirty="0" smtClean="0"/>
              <a:t>Reduce </a:t>
            </a:r>
            <a:r>
              <a:rPr lang="en-IN" dirty="0"/>
              <a:t>the work of the Faculty Members and Students too.</a:t>
            </a:r>
          </a:p>
        </p:txBody>
      </p:sp>
    </p:spTree>
    <p:extLst>
      <p:ext uri="{BB962C8B-B14F-4D97-AF65-F5344CB8AC3E}">
        <p14:creationId xmlns:p14="http://schemas.microsoft.com/office/powerpoint/2010/main" val="319905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scope</a:t>
            </a:r>
            <a:endParaRPr lang="en-IN" dirty="0"/>
          </a:p>
        </p:txBody>
      </p:sp>
      <p:sp>
        <p:nvSpPr>
          <p:cNvPr id="3" name="Content Placeholder 2"/>
          <p:cNvSpPr>
            <a:spLocks noGrp="1"/>
          </p:cNvSpPr>
          <p:nvPr>
            <p:ph idx="1"/>
          </p:nvPr>
        </p:nvSpPr>
        <p:spPr/>
        <p:txBody>
          <a:bodyPr/>
          <a:lstStyle/>
          <a:p>
            <a:pPr lvl="0">
              <a:lnSpc>
                <a:spcPct val="100000"/>
              </a:lnSpc>
            </a:pPr>
            <a:r>
              <a:rPr lang="en-US" dirty="0"/>
              <a:t>SCA Study Resource Management System is designed for Educational Institutes (like schools, universities, training centers).</a:t>
            </a:r>
            <a:endParaRPr lang="en-IN" dirty="0"/>
          </a:p>
          <a:p>
            <a:pPr lvl="0">
              <a:lnSpc>
                <a:spcPct val="100000"/>
              </a:lnSpc>
            </a:pPr>
            <a:r>
              <a:rPr lang="en-US" dirty="0"/>
              <a:t>The system handles all the operations for different users like viewing, adding, deleting, and editing. </a:t>
            </a:r>
            <a:endParaRPr lang="en-IN" dirty="0"/>
          </a:p>
          <a:p>
            <a:pPr lvl="0">
              <a:lnSpc>
                <a:spcPct val="100000"/>
              </a:lnSpc>
            </a:pPr>
            <a:r>
              <a:rPr lang="en-US" dirty="0"/>
              <a:t>The type of files can be uploaded by the admin and the faculty are pdf, doc, docx, pptx and ppt.</a:t>
            </a:r>
            <a:endParaRPr lang="en-IN" dirty="0"/>
          </a:p>
          <a:p>
            <a:pPr lvl="0">
              <a:lnSpc>
                <a:spcPct val="100000"/>
              </a:lnSpc>
            </a:pPr>
            <a:r>
              <a:rPr lang="en-US" dirty="0"/>
              <a:t>Providing security of the account.</a:t>
            </a:r>
            <a:endParaRPr lang="en-IN" dirty="0"/>
          </a:p>
          <a:p>
            <a:pPr lvl="0">
              <a:lnSpc>
                <a:spcPct val="100000"/>
              </a:lnSpc>
            </a:pPr>
            <a:r>
              <a:rPr lang="en-US" dirty="0"/>
              <a:t>Can be accessed anytime and anywhere from any cross platform devices too.</a:t>
            </a:r>
            <a:endParaRPr lang="en-IN" dirty="0"/>
          </a:p>
          <a:p>
            <a:pPr lvl="0">
              <a:lnSpc>
                <a:spcPct val="100000"/>
              </a:lnSpc>
            </a:pPr>
            <a:r>
              <a:rPr lang="en-US" dirty="0"/>
              <a:t>Reducing the burden and overhead work from the faculty and the students as well</a:t>
            </a:r>
            <a:r>
              <a:rPr lang="en-US" dirty="0" smtClean="0"/>
              <a:t>.</a:t>
            </a:r>
            <a:endParaRPr lang="en-IN" dirty="0"/>
          </a:p>
        </p:txBody>
      </p:sp>
    </p:spTree>
    <p:extLst>
      <p:ext uri="{BB962C8B-B14F-4D97-AF65-F5344CB8AC3E}">
        <p14:creationId xmlns:p14="http://schemas.microsoft.com/office/powerpoint/2010/main" val="42023443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cons of system:</a:t>
            </a:r>
            <a:endParaRPr lang="en-IN" dirty="0"/>
          </a:p>
        </p:txBody>
      </p:sp>
      <p:sp>
        <p:nvSpPr>
          <p:cNvPr id="3" name="Content Placeholder 2"/>
          <p:cNvSpPr>
            <a:spLocks noGrp="1"/>
          </p:cNvSpPr>
          <p:nvPr>
            <p:ph idx="1"/>
          </p:nvPr>
        </p:nvSpPr>
        <p:spPr/>
        <p:txBody>
          <a:bodyPr/>
          <a:lstStyle/>
          <a:p>
            <a:pPr>
              <a:lnSpc>
                <a:spcPct val="150000"/>
              </a:lnSpc>
            </a:pPr>
            <a:r>
              <a:rPr lang="en-IN" dirty="0" smtClean="0"/>
              <a:t>ID and password can be used by some other person who is not authorized.</a:t>
            </a:r>
          </a:p>
          <a:p>
            <a:pPr>
              <a:lnSpc>
                <a:spcPct val="150000"/>
              </a:lnSpc>
            </a:pPr>
            <a:r>
              <a:rPr lang="en-IN" dirty="0" smtClean="0"/>
              <a:t>The system is highly secured but hackers can hack it and manipulate the system.</a:t>
            </a:r>
          </a:p>
          <a:p>
            <a:pPr>
              <a:lnSpc>
                <a:spcPct val="150000"/>
              </a:lnSpc>
            </a:pPr>
            <a:r>
              <a:rPr lang="en-IN" dirty="0" smtClean="0"/>
              <a:t>Student can download the resources and use it and manipulate it which can be against the rules.</a:t>
            </a:r>
          </a:p>
          <a:p>
            <a:pPr>
              <a:lnSpc>
                <a:spcPct val="150000"/>
              </a:lnSpc>
            </a:pPr>
            <a:r>
              <a:rPr lang="en-IN" dirty="0" smtClean="0"/>
              <a:t>Some faculty members resource can be used by others which is against the copyright.</a:t>
            </a:r>
          </a:p>
          <a:p>
            <a:pPr>
              <a:lnSpc>
                <a:spcPct val="150000"/>
              </a:lnSpc>
            </a:pPr>
            <a:r>
              <a:rPr lang="en-IN" dirty="0" smtClean="0"/>
              <a:t>May lead to copying resources or pilgrims.</a:t>
            </a:r>
            <a:endParaRPr lang="en-IN" dirty="0"/>
          </a:p>
        </p:txBody>
      </p:sp>
    </p:spTree>
    <p:extLst>
      <p:ext uri="{BB962C8B-B14F-4D97-AF65-F5344CB8AC3E}">
        <p14:creationId xmlns:p14="http://schemas.microsoft.com/office/powerpoint/2010/main" val="874475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059" y="249501"/>
            <a:ext cx="10058400" cy="1091619"/>
          </a:xfrm>
        </p:spPr>
        <p:txBody>
          <a:bodyPr/>
          <a:lstStyle/>
          <a:p>
            <a:r>
              <a:rPr lang="en-IN" dirty="0" smtClean="0"/>
              <a:t>FUTURE SCOPE</a:t>
            </a:r>
            <a:endParaRPr lang="en-IN" dirty="0"/>
          </a:p>
        </p:txBody>
      </p:sp>
      <p:sp>
        <p:nvSpPr>
          <p:cNvPr id="3" name="Content Placeholder 2"/>
          <p:cNvSpPr>
            <a:spLocks noGrp="1"/>
          </p:cNvSpPr>
          <p:nvPr>
            <p:ph idx="1"/>
          </p:nvPr>
        </p:nvSpPr>
        <p:spPr>
          <a:xfrm>
            <a:off x="1183059" y="1398596"/>
            <a:ext cx="10058400" cy="4793198"/>
          </a:xfrm>
        </p:spPr>
        <p:txBody>
          <a:bodyPr>
            <a:normAutofit/>
          </a:bodyPr>
          <a:lstStyle/>
          <a:p>
            <a:pPr>
              <a:lnSpc>
                <a:spcPct val="100000"/>
              </a:lnSpc>
            </a:pPr>
            <a:r>
              <a:rPr lang="en-US" dirty="0"/>
              <a:t>As website development doesn’t have any end, hence this project has a very good scope for adding new features in the near future. </a:t>
            </a:r>
            <a:r>
              <a:rPr lang="en-US" dirty="0" smtClean="0"/>
              <a:t>We </a:t>
            </a:r>
            <a:r>
              <a:rPr lang="en-US" dirty="0"/>
              <a:t>can </a:t>
            </a:r>
            <a:r>
              <a:rPr lang="en-US" b="1" dirty="0"/>
              <a:t>add new features</a:t>
            </a:r>
            <a:r>
              <a:rPr lang="en-US" dirty="0"/>
              <a:t> as and when we require. </a:t>
            </a:r>
            <a:r>
              <a:rPr lang="en-US" b="1" dirty="0"/>
              <a:t>Reusability</a:t>
            </a:r>
            <a:r>
              <a:rPr lang="en-US" dirty="0"/>
              <a:t> is possible as and when require in this application. There is </a:t>
            </a:r>
            <a:r>
              <a:rPr lang="en-US" b="1" dirty="0"/>
              <a:t>flexibility</a:t>
            </a:r>
            <a:r>
              <a:rPr lang="en-US" dirty="0"/>
              <a:t> in all the modules. </a:t>
            </a:r>
            <a:endParaRPr lang="en-US" dirty="0" smtClean="0"/>
          </a:p>
          <a:p>
            <a:pPr>
              <a:lnSpc>
                <a:spcPct val="100000"/>
              </a:lnSpc>
            </a:pPr>
            <a:r>
              <a:rPr lang="en-US" dirty="0" smtClean="0"/>
              <a:t>So </a:t>
            </a:r>
            <a:r>
              <a:rPr lang="en-US" dirty="0"/>
              <a:t>we can enhance the following service</a:t>
            </a:r>
            <a:r>
              <a:rPr lang="en-US" dirty="0" smtClean="0"/>
              <a:t>:</a:t>
            </a:r>
            <a:endParaRPr lang="en-IN" dirty="0"/>
          </a:p>
          <a:p>
            <a:pPr lvl="1">
              <a:lnSpc>
                <a:spcPct val="100000"/>
              </a:lnSpc>
            </a:pPr>
            <a:r>
              <a:rPr lang="en-US" dirty="0"/>
              <a:t>Add e-Library to the module.</a:t>
            </a:r>
            <a:endParaRPr lang="en-IN" dirty="0"/>
          </a:p>
          <a:p>
            <a:pPr lvl="1">
              <a:lnSpc>
                <a:spcPct val="100000"/>
              </a:lnSpc>
            </a:pPr>
            <a:r>
              <a:rPr lang="en-US" dirty="0"/>
              <a:t>Add more security.</a:t>
            </a:r>
            <a:endParaRPr lang="en-IN" dirty="0"/>
          </a:p>
          <a:p>
            <a:pPr lvl="1">
              <a:lnSpc>
                <a:spcPct val="100000"/>
              </a:lnSpc>
            </a:pPr>
            <a:r>
              <a:rPr lang="en-US" dirty="0"/>
              <a:t>Add Forum and Live Chat Features.</a:t>
            </a:r>
            <a:endParaRPr lang="en-IN" dirty="0"/>
          </a:p>
          <a:p>
            <a:pPr lvl="1">
              <a:lnSpc>
                <a:spcPct val="100000"/>
              </a:lnSpc>
            </a:pPr>
            <a:r>
              <a:rPr lang="en-US" dirty="0"/>
              <a:t>SMS acknowledgement.</a:t>
            </a:r>
            <a:endParaRPr lang="en-IN" dirty="0"/>
          </a:p>
          <a:p>
            <a:pPr lvl="1">
              <a:lnSpc>
                <a:spcPct val="100000"/>
              </a:lnSpc>
            </a:pPr>
            <a:r>
              <a:rPr lang="en-US" dirty="0"/>
              <a:t>Video study materials.</a:t>
            </a:r>
            <a:endParaRPr lang="en-IN" dirty="0"/>
          </a:p>
          <a:p>
            <a:pPr lvl="1">
              <a:lnSpc>
                <a:spcPct val="100000"/>
              </a:lnSpc>
            </a:pPr>
            <a:r>
              <a:rPr lang="en-US" dirty="0"/>
              <a:t>Can be converted to Study resource Marketplace.</a:t>
            </a:r>
            <a:endParaRPr lang="en-IN" dirty="0"/>
          </a:p>
          <a:p>
            <a:pPr lvl="1">
              <a:lnSpc>
                <a:spcPct val="100000"/>
              </a:lnSpc>
            </a:pPr>
            <a:r>
              <a:rPr lang="en-US" dirty="0"/>
              <a:t>Add Tutorials from different faculty members.</a:t>
            </a:r>
            <a:endParaRPr lang="en-IN" dirty="0"/>
          </a:p>
          <a:p>
            <a:endParaRPr lang="en-IN" dirty="0"/>
          </a:p>
        </p:txBody>
      </p:sp>
    </p:spTree>
    <p:extLst>
      <p:ext uri="{BB962C8B-B14F-4D97-AF65-F5344CB8AC3E}">
        <p14:creationId xmlns:p14="http://schemas.microsoft.com/office/powerpoint/2010/main" val="30713845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CONCULSION</a:t>
            </a:r>
            <a:endParaRPr lang="en-IN" dirty="0"/>
          </a:p>
        </p:txBody>
      </p:sp>
      <p:sp>
        <p:nvSpPr>
          <p:cNvPr id="3" name="Content Placeholder 2"/>
          <p:cNvSpPr>
            <a:spLocks noGrp="1"/>
          </p:cNvSpPr>
          <p:nvPr>
            <p:ph idx="1"/>
          </p:nvPr>
        </p:nvSpPr>
        <p:spPr/>
        <p:txBody>
          <a:bodyPr/>
          <a:lstStyle/>
          <a:p>
            <a:pPr>
              <a:lnSpc>
                <a:spcPct val="150000"/>
              </a:lnSpc>
            </a:pPr>
            <a:r>
              <a:rPr lang="en-IN" dirty="0" smtClean="0"/>
              <a:t>The project SCA Study Resource Management System is for simplifying the study and exam resource storing/sharing process.</a:t>
            </a:r>
          </a:p>
          <a:p>
            <a:pPr>
              <a:lnSpc>
                <a:spcPct val="150000"/>
              </a:lnSpc>
            </a:pPr>
            <a:r>
              <a:rPr lang="en-IN" dirty="0" smtClean="0"/>
              <a:t>The software takes care of all the requirements for sharing and storing the resources and is capable to provide easy and effective storage of information.</a:t>
            </a:r>
          </a:p>
          <a:p>
            <a:pPr>
              <a:lnSpc>
                <a:spcPct val="150000"/>
              </a:lnSpc>
            </a:pPr>
            <a:r>
              <a:rPr lang="en-IN" dirty="0" smtClean="0"/>
              <a:t>This system has its advantages and disadvantages but it can surely help with the resource storing/sharing process.</a:t>
            </a:r>
          </a:p>
          <a:p>
            <a:endParaRPr lang="en-IN" dirty="0"/>
          </a:p>
        </p:txBody>
      </p:sp>
    </p:spTree>
    <p:extLst>
      <p:ext uri="{BB962C8B-B14F-4D97-AF65-F5344CB8AC3E}">
        <p14:creationId xmlns:p14="http://schemas.microsoft.com/office/powerpoint/2010/main" val="17494273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BIBLIOGRAPHY</a:t>
            </a:r>
            <a:endParaRPr lang="en-IN" dirty="0"/>
          </a:p>
        </p:txBody>
      </p:sp>
      <p:sp>
        <p:nvSpPr>
          <p:cNvPr id="3" name="Content Placeholder 2"/>
          <p:cNvSpPr>
            <a:spLocks noGrp="1"/>
          </p:cNvSpPr>
          <p:nvPr>
            <p:ph idx="1"/>
          </p:nvPr>
        </p:nvSpPr>
        <p:spPr/>
        <p:txBody>
          <a:bodyPr/>
          <a:lstStyle/>
          <a:p>
            <a:pPr>
              <a:lnSpc>
                <a:spcPct val="150000"/>
              </a:lnSpc>
            </a:pPr>
            <a:r>
              <a:rPr lang="en-IN" dirty="0" smtClean="0"/>
              <a:t>Books</a:t>
            </a:r>
          </a:p>
          <a:p>
            <a:pPr lvl="1">
              <a:lnSpc>
                <a:spcPct val="150000"/>
              </a:lnSpc>
            </a:pPr>
            <a:r>
              <a:rPr lang="en-US" dirty="0"/>
              <a:t>Software Engineering – A Practitioner’s Approach, Roger S. Pressman; McGraw-Hill International Edition.</a:t>
            </a:r>
            <a:endParaRPr lang="en-IN" dirty="0"/>
          </a:p>
          <a:p>
            <a:pPr lvl="1">
              <a:lnSpc>
                <a:spcPct val="150000"/>
              </a:lnSpc>
            </a:pPr>
            <a:r>
              <a:rPr lang="en-US" dirty="0"/>
              <a:t>Software Engineering, Sixth Edition, 2001, Ian Somerville; Pearson Education.</a:t>
            </a:r>
            <a:endParaRPr lang="en-IN" dirty="0"/>
          </a:p>
          <a:p>
            <a:pPr lvl="1">
              <a:lnSpc>
                <a:spcPct val="150000"/>
              </a:lnSpc>
            </a:pPr>
            <a:r>
              <a:rPr lang="en-US" dirty="0">
                <a:hlinkClick r:id="rId2"/>
              </a:rPr>
              <a:t>The Complete Reference</a:t>
            </a:r>
            <a:r>
              <a:rPr lang="en-US" dirty="0"/>
              <a:t>: PHP &amp; My SQL</a:t>
            </a:r>
            <a:r>
              <a:rPr lang="en-US" dirty="0" smtClean="0"/>
              <a:t>.</a:t>
            </a:r>
            <a:endParaRPr lang="en-IN" dirty="0"/>
          </a:p>
          <a:p>
            <a:pPr lvl="0">
              <a:lnSpc>
                <a:spcPct val="150000"/>
              </a:lnSpc>
            </a:pPr>
            <a:r>
              <a:rPr lang="en-IN" dirty="0" smtClean="0"/>
              <a:t>URLs</a:t>
            </a:r>
          </a:p>
          <a:p>
            <a:pPr lvl="1">
              <a:lnSpc>
                <a:spcPct val="150000"/>
              </a:lnSpc>
            </a:pPr>
            <a:r>
              <a:rPr lang="en-US" u="sng" dirty="0">
                <a:hlinkClick r:id="rId3"/>
              </a:rPr>
              <a:t>https://www.w3schools.com/</a:t>
            </a:r>
            <a:endParaRPr lang="en-IN" dirty="0"/>
          </a:p>
          <a:p>
            <a:pPr lvl="1">
              <a:lnSpc>
                <a:spcPct val="150000"/>
              </a:lnSpc>
            </a:pPr>
            <a:r>
              <a:rPr lang="en-US" u="sng" dirty="0">
                <a:hlinkClick r:id="rId4"/>
              </a:rPr>
              <a:t>https://www.tutorialspoint.com/php/</a:t>
            </a:r>
            <a:endParaRPr lang="en-IN" dirty="0"/>
          </a:p>
          <a:p>
            <a:pPr lvl="0"/>
            <a:endParaRPr lang="en-IN" dirty="0"/>
          </a:p>
        </p:txBody>
      </p:sp>
    </p:spTree>
    <p:extLst>
      <p:ext uri="{BB962C8B-B14F-4D97-AF65-F5344CB8AC3E}">
        <p14:creationId xmlns:p14="http://schemas.microsoft.com/office/powerpoint/2010/main" val="3741108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965" y="2226347"/>
            <a:ext cx="10058400" cy="1609344"/>
          </a:xfrm>
        </p:spPr>
        <p:txBody>
          <a:bodyPr/>
          <a:lstStyle/>
          <a:p>
            <a:pPr algn="ctr"/>
            <a:r>
              <a:rPr lang="en-IN" dirty="0" smtClean="0"/>
              <a:t>Thank you</a:t>
            </a:r>
            <a:endParaRPr lang="en-IN" dirty="0"/>
          </a:p>
        </p:txBody>
      </p:sp>
    </p:spTree>
    <p:extLst>
      <p:ext uri="{BB962C8B-B14F-4D97-AF65-F5344CB8AC3E}">
        <p14:creationId xmlns:p14="http://schemas.microsoft.com/office/powerpoint/2010/main" val="3939933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Project category</a:t>
            </a:r>
            <a:endParaRPr lang="en-IN" dirty="0"/>
          </a:p>
        </p:txBody>
      </p:sp>
      <p:sp>
        <p:nvSpPr>
          <p:cNvPr id="3" name="Content Placeholder 2"/>
          <p:cNvSpPr>
            <a:spLocks noGrp="1"/>
          </p:cNvSpPr>
          <p:nvPr>
            <p:ph idx="1"/>
          </p:nvPr>
        </p:nvSpPr>
        <p:spPr/>
        <p:txBody>
          <a:bodyPr>
            <a:normAutofit/>
          </a:bodyPr>
          <a:lstStyle/>
          <a:p>
            <a:pPr>
              <a:lnSpc>
                <a:spcPct val="200000"/>
              </a:lnSpc>
            </a:pPr>
            <a:r>
              <a:rPr lang="en-IN" dirty="0" smtClean="0"/>
              <a:t>It is a web based application</a:t>
            </a:r>
          </a:p>
          <a:p>
            <a:pPr>
              <a:lnSpc>
                <a:spcPct val="200000"/>
              </a:lnSpc>
            </a:pPr>
            <a:r>
              <a:rPr lang="en-IN" dirty="0" smtClean="0"/>
              <a:t>Unlike other traditional applications , It is accessible anytime , anywhere , via a PC or Mobile devices with an Internet Connection</a:t>
            </a:r>
          </a:p>
          <a:p>
            <a:pPr>
              <a:lnSpc>
                <a:spcPct val="200000"/>
              </a:lnSpc>
            </a:pPr>
            <a:r>
              <a:rPr lang="en-IN" dirty="0" smtClean="0"/>
              <a:t>It need lower requirements on the end user system and simplified architecture.</a:t>
            </a:r>
            <a:endParaRPr lang="en-IN" dirty="0"/>
          </a:p>
        </p:txBody>
      </p:sp>
    </p:spTree>
    <p:extLst>
      <p:ext uri="{BB962C8B-B14F-4D97-AF65-F5344CB8AC3E}">
        <p14:creationId xmlns:p14="http://schemas.microsoft.com/office/powerpoint/2010/main" val="526964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Tools and platform</a:t>
            </a:r>
            <a:endParaRPr lang="en-IN" dirty="0"/>
          </a:p>
        </p:txBody>
      </p:sp>
      <p:sp>
        <p:nvSpPr>
          <p:cNvPr id="3" name="Content Placeholder 2"/>
          <p:cNvSpPr>
            <a:spLocks noGrp="1"/>
          </p:cNvSpPr>
          <p:nvPr>
            <p:ph idx="1"/>
          </p:nvPr>
        </p:nvSpPr>
        <p:spPr/>
        <p:txBody>
          <a:bodyPr>
            <a:normAutofit/>
          </a:bodyPr>
          <a:lstStyle/>
          <a:p>
            <a:pPr>
              <a:lnSpc>
                <a:spcPct val="250000"/>
              </a:lnSpc>
            </a:pPr>
            <a:r>
              <a:rPr lang="en-US" b="1" dirty="0"/>
              <a:t>Operating </a:t>
            </a:r>
            <a:r>
              <a:rPr lang="en-US" b="1" dirty="0" smtClean="0"/>
              <a:t>system: 	</a:t>
            </a:r>
            <a:r>
              <a:rPr lang="en-IN" dirty="0" smtClean="0"/>
              <a:t>WINDOWS </a:t>
            </a:r>
            <a:r>
              <a:rPr lang="en-IN" dirty="0"/>
              <a:t>10</a:t>
            </a:r>
            <a:r>
              <a:rPr lang="en-US" dirty="0"/>
              <a:t>        </a:t>
            </a:r>
            <a:endParaRPr lang="en-IN" dirty="0"/>
          </a:p>
          <a:p>
            <a:pPr>
              <a:lnSpc>
                <a:spcPct val="250000"/>
              </a:lnSpc>
            </a:pPr>
            <a:r>
              <a:rPr lang="en-US" b="1" dirty="0"/>
              <a:t>Front End Software:   </a:t>
            </a:r>
            <a:r>
              <a:rPr lang="en-US" dirty="0"/>
              <a:t>  </a:t>
            </a:r>
            <a:r>
              <a:rPr lang="en-IN" dirty="0"/>
              <a:t>HTML, CSS, BOOTSTRAP, JQUERY, AJAX</a:t>
            </a:r>
          </a:p>
          <a:p>
            <a:pPr>
              <a:lnSpc>
                <a:spcPct val="250000"/>
              </a:lnSpc>
            </a:pPr>
            <a:r>
              <a:rPr lang="en-US" b="1" dirty="0"/>
              <a:t>Back End Software: </a:t>
            </a:r>
            <a:r>
              <a:rPr lang="en-US" dirty="0"/>
              <a:t>    </a:t>
            </a:r>
            <a:r>
              <a:rPr lang="en-IN" dirty="0" err="1" smtClean="0"/>
              <a:t>PHP,MySQL</a:t>
            </a:r>
            <a:endParaRPr lang="en-IN" dirty="0"/>
          </a:p>
          <a:p>
            <a:pPr>
              <a:lnSpc>
                <a:spcPct val="250000"/>
              </a:lnSpc>
            </a:pPr>
            <a:r>
              <a:rPr lang="en-US" b="1" dirty="0"/>
              <a:t>Tools Used:</a:t>
            </a:r>
            <a:r>
              <a:rPr lang="en-IN" b="1" dirty="0"/>
              <a:t>	</a:t>
            </a:r>
            <a:r>
              <a:rPr lang="en-IN" dirty="0"/>
              <a:t>XAMPP, SUBLIME TEXT </a:t>
            </a:r>
            <a:r>
              <a:rPr lang="en-IN" dirty="0" smtClean="0"/>
              <a:t>EDITOR</a:t>
            </a:r>
          </a:p>
          <a:p>
            <a:pPr>
              <a:lnSpc>
                <a:spcPct val="250000"/>
              </a:lnSpc>
            </a:pPr>
            <a:endParaRPr lang="en-IN" dirty="0"/>
          </a:p>
        </p:txBody>
      </p:sp>
    </p:spTree>
    <p:extLst>
      <p:ext uri="{BB962C8B-B14F-4D97-AF65-F5344CB8AC3E}">
        <p14:creationId xmlns:p14="http://schemas.microsoft.com/office/powerpoint/2010/main" val="26900622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800" dirty="0" smtClean="0"/>
              <a:t>Hardware and software requirements</a:t>
            </a:r>
            <a:endParaRPr lang="en-IN" sz="4800" dirty="0"/>
          </a:p>
        </p:txBody>
      </p:sp>
      <p:sp>
        <p:nvSpPr>
          <p:cNvPr id="3" name="Content Placeholder 2"/>
          <p:cNvSpPr>
            <a:spLocks noGrp="1"/>
          </p:cNvSpPr>
          <p:nvPr>
            <p:ph idx="1"/>
          </p:nvPr>
        </p:nvSpPr>
        <p:spPr/>
        <p:txBody>
          <a:bodyPr>
            <a:normAutofit lnSpcReduction="10000"/>
          </a:bodyPr>
          <a:lstStyle/>
          <a:p>
            <a:pPr>
              <a:lnSpc>
                <a:spcPct val="150000"/>
              </a:lnSpc>
            </a:pPr>
            <a:r>
              <a:rPr lang="en-IN" dirty="0" smtClean="0"/>
              <a:t>It needs most recent and stable version any web browser like Google Chrome, Firefox , Internet Explorer , Safari or others.</a:t>
            </a:r>
          </a:p>
          <a:p>
            <a:pPr>
              <a:lnSpc>
                <a:spcPct val="150000"/>
              </a:lnSpc>
            </a:pPr>
            <a:r>
              <a:rPr lang="en-IN" dirty="0" smtClean="0"/>
              <a:t>Hardware requirement:</a:t>
            </a:r>
          </a:p>
          <a:p>
            <a:pPr marL="274320" lvl="1" indent="0" eaLnBrk="0" fontAlgn="base" hangingPunct="0">
              <a:lnSpc>
                <a:spcPct val="150000"/>
              </a:lnSpc>
              <a:spcBef>
                <a:spcPct val="0"/>
              </a:spcBef>
              <a:spcAft>
                <a:spcPct val="0"/>
              </a:spcAft>
              <a:buClrTx/>
              <a:buSzTx/>
              <a:buFontTx/>
              <a:buChar char="•"/>
              <a:tabLst>
                <a:tab pos="228600" algn="l"/>
              </a:tabLst>
            </a:pPr>
            <a:r>
              <a:rPr lang="en-US" altLang="en-US" dirty="0">
                <a:latin typeface="Calibri" panose="020F0502020204030204" pitchFamily="34" charset="0"/>
                <a:ea typeface="Times New Roman" panose="02020603050405020304" pitchFamily="18" charset="0"/>
                <a:cs typeface="Calibri" panose="020F0502020204030204" pitchFamily="34" charset="0"/>
              </a:rPr>
              <a:t>Intel Pentium 4 or more </a:t>
            </a:r>
            <a:endParaRPr lang="en-US" altLang="en-US" sz="900" dirty="0"/>
          </a:p>
          <a:p>
            <a:pPr marL="274320" lvl="1" indent="0" eaLnBrk="0" fontAlgn="base" hangingPunct="0">
              <a:lnSpc>
                <a:spcPct val="150000"/>
              </a:lnSpc>
              <a:spcBef>
                <a:spcPct val="0"/>
              </a:spcBef>
              <a:spcAft>
                <a:spcPct val="0"/>
              </a:spcAft>
              <a:buClrTx/>
              <a:buSzTx/>
              <a:buFontTx/>
              <a:buChar char="•"/>
              <a:tabLst>
                <a:tab pos="228600" algn="l"/>
              </a:tabLst>
            </a:pPr>
            <a:r>
              <a:rPr lang="en-US" altLang="en-US" dirty="0">
                <a:latin typeface="Calibri" panose="020F0502020204030204" pitchFamily="34" charset="0"/>
                <a:ea typeface="Times New Roman" panose="02020603050405020304" pitchFamily="18" charset="0"/>
                <a:cs typeface="Calibri" panose="020F0502020204030204" pitchFamily="34" charset="0"/>
              </a:rPr>
              <a:t>1 GB of RAM.</a:t>
            </a:r>
            <a:endParaRPr lang="en-US" altLang="en-US" sz="900" dirty="0"/>
          </a:p>
          <a:p>
            <a:pPr marL="274320" lvl="1" indent="0" eaLnBrk="0" fontAlgn="base" hangingPunct="0">
              <a:lnSpc>
                <a:spcPct val="150000"/>
              </a:lnSpc>
              <a:spcBef>
                <a:spcPct val="0"/>
              </a:spcBef>
              <a:spcAft>
                <a:spcPct val="0"/>
              </a:spcAft>
              <a:buClrTx/>
              <a:buSzTx/>
              <a:buFontTx/>
              <a:buChar char="•"/>
              <a:tabLst>
                <a:tab pos="228600" algn="l"/>
              </a:tabLst>
            </a:pPr>
            <a:r>
              <a:rPr lang="en-US" altLang="en-US" dirty="0">
                <a:latin typeface="Calibri" panose="020F0502020204030204" pitchFamily="34" charset="0"/>
                <a:ea typeface="Times New Roman" panose="02020603050405020304" pitchFamily="18" charset="0"/>
                <a:cs typeface="Calibri" panose="020F0502020204030204" pitchFamily="34" charset="0"/>
              </a:rPr>
              <a:t>Minimum 1024x768 screen resolution with Highest (32 bit) colors.</a:t>
            </a:r>
            <a:endParaRPr lang="en-US" altLang="en-US" sz="3000" dirty="0">
              <a:latin typeface="Arial" panose="020B0604020202020204" pitchFamily="34" charset="0"/>
            </a:endParaRPr>
          </a:p>
          <a:p>
            <a:pPr>
              <a:lnSpc>
                <a:spcPct val="150000"/>
              </a:lnSpc>
            </a:pPr>
            <a:r>
              <a:rPr lang="en-IN" dirty="0" smtClean="0"/>
              <a:t>OS: Windows(XP,7,8,10),Mac OS, Linux , Unix , iOS , Android and others.</a:t>
            </a:r>
          </a:p>
          <a:p>
            <a:pPr>
              <a:lnSpc>
                <a:spcPct val="150000"/>
              </a:lnSpc>
            </a:pPr>
            <a:r>
              <a:rPr lang="en-IN" dirty="0" smtClean="0"/>
              <a:t>Internet Connection with good speed.</a:t>
            </a:r>
            <a:endParaRPr lang="en-IN" dirty="0"/>
          </a:p>
        </p:txBody>
      </p:sp>
    </p:spTree>
    <p:extLst>
      <p:ext uri="{BB962C8B-B14F-4D97-AF65-F5344CB8AC3E}">
        <p14:creationId xmlns:p14="http://schemas.microsoft.com/office/powerpoint/2010/main" val="23685813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34" y="214229"/>
            <a:ext cx="11190514" cy="996262"/>
          </a:xfrm>
        </p:spPr>
        <p:txBody>
          <a:bodyPr>
            <a:normAutofit/>
          </a:bodyPr>
          <a:lstStyle/>
          <a:p>
            <a:r>
              <a:rPr lang="en-IN" sz="3600" dirty="0" smtClean="0"/>
              <a:t>Working of sca study resource management system:</a:t>
            </a:r>
            <a:endParaRPr lang="en-IN" sz="3600" dirty="0"/>
          </a:p>
        </p:txBody>
      </p:sp>
      <p:pic>
        <p:nvPicPr>
          <p:cNvPr id="4" name="Content Placeholder 3"/>
          <p:cNvPicPr>
            <a:picLocks noGrp="1" noChangeAspect="1"/>
          </p:cNvPicPr>
          <p:nvPr>
            <p:ph idx="1"/>
          </p:nvPr>
        </p:nvPicPr>
        <p:blipFill>
          <a:blip r:embed="rId2"/>
          <a:stretch>
            <a:fillRect/>
          </a:stretch>
        </p:blipFill>
        <p:spPr>
          <a:xfrm>
            <a:off x="2647405" y="1210491"/>
            <a:ext cx="6235338" cy="5342710"/>
          </a:xfrm>
          <a:prstGeom prst="rect">
            <a:avLst/>
          </a:prstGeom>
        </p:spPr>
      </p:pic>
    </p:spTree>
    <p:extLst>
      <p:ext uri="{BB962C8B-B14F-4D97-AF65-F5344CB8AC3E}">
        <p14:creationId xmlns:p14="http://schemas.microsoft.com/office/powerpoint/2010/main" val="478726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848" y="240793"/>
            <a:ext cx="10058400" cy="1013242"/>
          </a:xfrm>
        </p:spPr>
        <p:txBody>
          <a:bodyPr>
            <a:normAutofit/>
          </a:bodyPr>
          <a:lstStyle/>
          <a:p>
            <a:r>
              <a:rPr lang="en-IN" sz="4000" dirty="0" smtClean="0"/>
              <a:t>Function requirements and specification</a:t>
            </a:r>
            <a:endParaRPr lang="en-IN" sz="4000" dirty="0"/>
          </a:p>
        </p:txBody>
      </p:sp>
      <p:sp>
        <p:nvSpPr>
          <p:cNvPr id="3" name="Content Placeholder 2"/>
          <p:cNvSpPr>
            <a:spLocks noGrp="1"/>
          </p:cNvSpPr>
          <p:nvPr>
            <p:ph idx="1"/>
          </p:nvPr>
        </p:nvSpPr>
        <p:spPr>
          <a:xfrm>
            <a:off x="1013895" y="1254035"/>
            <a:ext cx="10170305" cy="5038343"/>
          </a:xfrm>
        </p:spPr>
        <p:txBody>
          <a:bodyPr>
            <a:noAutofit/>
          </a:bodyPr>
          <a:lstStyle/>
          <a:p>
            <a:pPr lvl="0">
              <a:lnSpc>
                <a:spcPct val="150000"/>
              </a:lnSpc>
            </a:pPr>
            <a:r>
              <a:rPr lang="en-US" sz="1600" b="1" dirty="0"/>
              <a:t>Functionality wise</a:t>
            </a:r>
            <a:r>
              <a:rPr lang="en-US" sz="1600" b="1" dirty="0" smtClean="0"/>
              <a:t>:</a:t>
            </a:r>
            <a:endParaRPr lang="en-IN" sz="1600" dirty="0"/>
          </a:p>
          <a:p>
            <a:pPr lvl="1">
              <a:lnSpc>
                <a:spcPct val="250000"/>
              </a:lnSpc>
            </a:pPr>
            <a:r>
              <a:rPr lang="en-US" sz="1400" b="1" dirty="0"/>
              <a:t>Authenticate </a:t>
            </a:r>
            <a:r>
              <a:rPr lang="en-US" sz="1400" b="1" dirty="0" smtClean="0"/>
              <a:t>Module: </a:t>
            </a:r>
            <a:r>
              <a:rPr lang="en-US" sz="1400" dirty="0" smtClean="0"/>
              <a:t>Sign in/Login and Sign out/Log out.</a:t>
            </a:r>
            <a:endParaRPr lang="en-US" sz="1400" b="1" dirty="0" smtClean="0"/>
          </a:p>
          <a:p>
            <a:pPr lvl="1">
              <a:lnSpc>
                <a:spcPct val="250000"/>
              </a:lnSpc>
            </a:pPr>
            <a:r>
              <a:rPr lang="en-US" sz="1400" b="1" dirty="0" smtClean="0"/>
              <a:t>Manage </a:t>
            </a:r>
            <a:r>
              <a:rPr lang="en-US" sz="1400" b="1" dirty="0"/>
              <a:t>user Account</a:t>
            </a:r>
            <a:r>
              <a:rPr lang="en-US" sz="1400" b="1" dirty="0" smtClean="0"/>
              <a:t>: </a:t>
            </a:r>
            <a:r>
              <a:rPr lang="en-US" sz="1400" dirty="0" smtClean="0"/>
              <a:t>Profile can be edited.</a:t>
            </a:r>
            <a:endParaRPr lang="en-IN" sz="1400" dirty="0"/>
          </a:p>
          <a:p>
            <a:pPr lvl="1">
              <a:lnSpc>
                <a:spcPct val="250000"/>
              </a:lnSpc>
            </a:pPr>
            <a:r>
              <a:rPr lang="en-US" sz="1400" b="1" dirty="0" smtClean="0"/>
              <a:t>Manage </a:t>
            </a:r>
            <a:r>
              <a:rPr lang="en-US" sz="1400" b="1" dirty="0"/>
              <a:t>Study Files:</a:t>
            </a:r>
            <a:r>
              <a:rPr lang="en-US" sz="1400" dirty="0"/>
              <a:t> Faculty can upload their subject study files. Admin can also manage the study files</a:t>
            </a:r>
            <a:r>
              <a:rPr lang="en-US" sz="1400" dirty="0" smtClean="0"/>
              <a:t>.</a:t>
            </a:r>
            <a:endParaRPr lang="en-IN" sz="1400" dirty="0"/>
          </a:p>
          <a:p>
            <a:pPr lvl="1">
              <a:lnSpc>
                <a:spcPct val="250000"/>
              </a:lnSpc>
            </a:pPr>
            <a:r>
              <a:rPr lang="en-US" sz="1400" b="1" dirty="0"/>
              <a:t>Manage Question Paper Files:</a:t>
            </a:r>
            <a:r>
              <a:rPr lang="en-US" sz="1400" dirty="0"/>
              <a:t> Admin can manage the question paper for the use of the students</a:t>
            </a:r>
            <a:r>
              <a:rPr lang="en-US" sz="1400" dirty="0" smtClean="0"/>
              <a:t>.</a:t>
            </a:r>
            <a:endParaRPr lang="en-IN" sz="1400" dirty="0"/>
          </a:p>
          <a:p>
            <a:pPr lvl="1">
              <a:lnSpc>
                <a:spcPct val="250000"/>
              </a:lnSpc>
            </a:pPr>
            <a:r>
              <a:rPr lang="en-US" sz="1400" b="1" dirty="0"/>
              <a:t>File View Module: </a:t>
            </a:r>
            <a:r>
              <a:rPr lang="en-US" sz="1400" dirty="0"/>
              <a:t>In this module the student after the login get access the study which now can be used by the students</a:t>
            </a:r>
            <a:r>
              <a:rPr lang="en-US" sz="1400" dirty="0" smtClean="0"/>
              <a:t>.</a:t>
            </a:r>
            <a:endParaRPr lang="en-IN" sz="1400" dirty="0"/>
          </a:p>
          <a:p>
            <a:pPr lvl="1">
              <a:lnSpc>
                <a:spcPct val="250000"/>
              </a:lnSpc>
            </a:pPr>
            <a:r>
              <a:rPr lang="en-US" sz="1400" b="1" dirty="0"/>
              <a:t>Searching Module: </a:t>
            </a:r>
            <a:r>
              <a:rPr lang="en-US" sz="1400" dirty="0"/>
              <a:t>Search module provides search of files by the students.</a:t>
            </a:r>
            <a:endParaRPr lang="en-IN" sz="1400" dirty="0"/>
          </a:p>
          <a:p>
            <a:pPr>
              <a:lnSpc>
                <a:spcPct val="150000"/>
              </a:lnSpc>
            </a:pPr>
            <a:endParaRPr lang="en-IN" sz="1600" dirty="0"/>
          </a:p>
        </p:txBody>
      </p:sp>
    </p:spTree>
    <p:extLst>
      <p:ext uri="{BB962C8B-B14F-4D97-AF65-F5344CB8AC3E}">
        <p14:creationId xmlns:p14="http://schemas.microsoft.com/office/powerpoint/2010/main" val="1395531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Wood Type</Template>
  <TotalTime>106</TotalTime>
  <Words>1784</Words>
  <Application>Microsoft Office PowerPoint</Application>
  <PresentationFormat>Widescreen</PresentationFormat>
  <Paragraphs>316</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Rockwell</vt:lpstr>
      <vt:lpstr>Rockwell Condensed</vt:lpstr>
      <vt:lpstr>Times New Roman</vt:lpstr>
      <vt:lpstr>Wingdings</vt:lpstr>
      <vt:lpstr>Wood Type</vt:lpstr>
      <vt:lpstr>SCA RESOURCE MANAGEMENT SYSTEM</vt:lpstr>
      <vt:lpstr>INTRODUCTION</vt:lpstr>
      <vt:lpstr>OBJECTIVES</vt:lpstr>
      <vt:lpstr>scope</vt:lpstr>
      <vt:lpstr>Project category</vt:lpstr>
      <vt:lpstr>Tools and platform</vt:lpstr>
      <vt:lpstr>Hardware and software requirements</vt:lpstr>
      <vt:lpstr>Working of sca study resource management system:</vt:lpstr>
      <vt:lpstr>Function requirements and specification</vt:lpstr>
      <vt:lpstr>PowerPoint Presentation</vt:lpstr>
      <vt:lpstr>PowerPoint Presentation</vt:lpstr>
      <vt:lpstr>Non-Functional requirements and Specification </vt:lpstr>
      <vt:lpstr>Control flow diagrams</vt:lpstr>
      <vt:lpstr>PowerPoint Presentation</vt:lpstr>
      <vt:lpstr>PowerPoint Presentation</vt:lpstr>
      <vt:lpstr>PowerPoint Presentation</vt:lpstr>
      <vt:lpstr>Er diagram</vt:lpstr>
      <vt:lpstr>Database design</vt:lpstr>
      <vt:lpstr>PowerPoint Presentation</vt:lpstr>
      <vt:lpstr>PowerPoint Presentation</vt:lpstr>
      <vt:lpstr>PowerPoint Presentation</vt:lpstr>
      <vt:lpstr>UI DESIGN AND SCREENSHOOTS: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case</vt:lpstr>
      <vt:lpstr>PowerPoint Presentation</vt:lpstr>
      <vt:lpstr>PowerPoint Presentation</vt:lpstr>
      <vt:lpstr>PowerPoint Presentation</vt:lpstr>
      <vt:lpstr>PowerPoint Presentation</vt:lpstr>
      <vt:lpstr>PowerPoint Presentation</vt:lpstr>
      <vt:lpstr>Pros of system:</vt:lpstr>
      <vt:lpstr>cons of system:</vt:lpstr>
      <vt:lpstr>FUTURE SCOPE</vt:lpstr>
      <vt:lpstr>CONCULSION</vt:lpstr>
      <vt:lpstr>BIBLIOGRAPHY</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Windows User</cp:lastModifiedBy>
  <cp:revision>17</cp:revision>
  <dcterms:created xsi:type="dcterms:W3CDTF">2020-05-10T08:26:12Z</dcterms:created>
  <dcterms:modified xsi:type="dcterms:W3CDTF">2020-05-11T05:53:13Z</dcterms:modified>
</cp:coreProperties>
</file>